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8"/>
  </p:notesMasterIdLst>
  <p:sldIdLst>
    <p:sldId id="441" r:id="rId2"/>
    <p:sldId id="440" r:id="rId3"/>
    <p:sldId id="445" r:id="rId4"/>
    <p:sldId id="442" r:id="rId5"/>
    <p:sldId id="449" r:id="rId6"/>
    <p:sldId id="447" r:id="rId7"/>
    <p:sldId id="448" r:id="rId8"/>
    <p:sldId id="450" r:id="rId9"/>
    <p:sldId id="455" r:id="rId10"/>
    <p:sldId id="456" r:id="rId11"/>
    <p:sldId id="451" r:id="rId12"/>
    <p:sldId id="457" r:id="rId13"/>
    <p:sldId id="452" r:id="rId14"/>
    <p:sldId id="453" r:id="rId15"/>
    <p:sldId id="461" r:id="rId16"/>
    <p:sldId id="454" r:id="rId17"/>
    <p:sldId id="458" r:id="rId18"/>
    <p:sldId id="463" r:id="rId19"/>
    <p:sldId id="465" r:id="rId20"/>
    <p:sldId id="459" r:id="rId21"/>
    <p:sldId id="466" r:id="rId22"/>
    <p:sldId id="470" r:id="rId23"/>
    <p:sldId id="467" r:id="rId24"/>
    <p:sldId id="468" r:id="rId25"/>
    <p:sldId id="469" r:id="rId26"/>
    <p:sldId id="361" r:id="rId27"/>
  </p:sldIdLst>
  <p:sldSz cx="12192000" cy="6858000"/>
  <p:notesSz cx="6808788" cy="9942513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imes" initials="i" lastIdx="0" clrIdx="0">
    <p:extLst>
      <p:ext uri="{19B8F6BF-5375-455C-9EA6-DF929625EA0E}">
        <p15:presenceInfo xmlns:p15="http://schemas.microsoft.com/office/powerpoint/2012/main" userId="imes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274B1"/>
    <a:srgbClr val="203864"/>
    <a:srgbClr val="6886BB"/>
    <a:srgbClr val="F4B1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125" autoAdjust="0"/>
    <p:restoredTop sz="73813" autoAdjust="0"/>
  </p:normalViewPr>
  <p:slideViewPr>
    <p:cSldViewPr snapToGrid="0" snapToObjects="1">
      <p:cViewPr>
        <p:scale>
          <a:sx n="119" d="100"/>
          <a:sy n="119" d="100"/>
        </p:scale>
        <p:origin x="96" y="-688"/>
      </p:cViewPr>
      <p:guideLst/>
    </p:cSldViewPr>
  </p:slideViewPr>
  <p:notesTextViewPr>
    <p:cViewPr>
      <p:scale>
        <a:sx n="105" d="100"/>
        <a:sy n="105" d="100"/>
      </p:scale>
      <p:origin x="0" y="-240"/>
    </p:cViewPr>
  </p:notesTextViewPr>
  <p:sorterViewPr>
    <p:cViewPr>
      <p:scale>
        <a:sx n="100" d="100"/>
        <a:sy n="100" d="100"/>
      </p:scale>
      <p:origin x="0" y="-600"/>
    </p:cViewPr>
  </p:sorterViewPr>
  <p:notesViewPr>
    <p:cSldViewPr snapToGrid="0" snapToObjects="1">
      <p:cViewPr varScale="1">
        <p:scale>
          <a:sx n="116" d="100"/>
          <a:sy n="116" d="100"/>
        </p:scale>
        <p:origin x="1296" y="6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50475" cy="49885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6737" y="0"/>
            <a:ext cx="2950475" cy="49885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94D760-6DDC-424F-882A-968EB90AA61D}" type="datetimeFigureOut">
              <a:rPr lang="ko-KR" altLang="en-US" smtClean="0"/>
              <a:t>2024. 12. 10.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3013"/>
            <a:ext cx="5964238" cy="33559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0879" y="4784835"/>
            <a:ext cx="5447030" cy="391486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43662"/>
            <a:ext cx="2950475" cy="49885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6737" y="9443662"/>
            <a:ext cx="2950475" cy="49885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AFC1D3-99BC-40C0-BC3F-588867A5A8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62800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AFC1D3-99BC-40C0-BC3F-588867A5A8E2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95903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b="1" dirty="0">
                <a:solidFill>
                  <a:srgbClr val="0E0E0E"/>
                </a:solidFill>
                <a:effectLst/>
                <a:latin typeface=".AppleSystemUIFont"/>
              </a:rPr>
              <a:t>프롬프트 러너의 작동 방식을 좀 더 자세히 설명</a:t>
            </a:r>
            <a:endParaRPr lang="en-US" altLang="ko-KR" b="1" dirty="0">
              <a:solidFill>
                <a:srgbClr val="0E0E0E"/>
              </a:solidFill>
              <a:effectLst/>
              <a:latin typeface=".AppleSystemUIFont"/>
            </a:endParaRPr>
          </a:p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" altLang="ko-KR" b="1" dirty="0">
              <a:solidFill>
                <a:srgbClr val="0E0E0E"/>
              </a:solidFill>
              <a:effectLst/>
              <a:latin typeface=".AppleSystemUIFont"/>
            </a:endParaRPr>
          </a:p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" altLang="ko-KR" b="1" dirty="0">
                <a:solidFill>
                  <a:srgbClr val="0E0E0E"/>
                </a:solidFill>
                <a:effectLst/>
                <a:latin typeface=".AppleSystemUIFont"/>
              </a:rPr>
              <a:t>Prompt Vectors</a:t>
            </a:r>
            <a:r>
              <a:rPr lang="en" altLang="ko-KR" dirty="0">
                <a:solidFill>
                  <a:srgbClr val="0E0E0E"/>
                </a:solidFill>
                <a:effectLst/>
                <a:latin typeface=".AppleSystemUIFont"/>
              </a:rPr>
              <a:t>(</a:t>
            </a:r>
            <a:r>
              <a:rPr lang="ko-KR" altLang="en-US" dirty="0">
                <a:solidFill>
                  <a:srgbClr val="0E0E0E"/>
                </a:solidFill>
                <a:effectLst/>
                <a:latin typeface=".AppleSystemUIFont"/>
              </a:rPr>
              <a:t>학습 가능한 프롬프트</a:t>
            </a:r>
            <a:r>
              <a:rPr lang="en-US" altLang="ko-KR" dirty="0">
                <a:solidFill>
                  <a:srgbClr val="0E0E0E"/>
                </a:solidFill>
                <a:effectLst/>
                <a:latin typeface=".AppleSystemUIFont"/>
              </a:rPr>
              <a:t>)</a:t>
            </a:r>
            <a:r>
              <a:rPr lang="ko-KR" altLang="en-US" dirty="0">
                <a:solidFill>
                  <a:srgbClr val="0E0E0E"/>
                </a:solidFill>
                <a:effectLst/>
                <a:latin typeface=".AppleSystemUIFont"/>
              </a:rPr>
              <a:t>와 </a:t>
            </a:r>
            <a:r>
              <a:rPr lang="en" altLang="ko-KR" b="1" dirty="0">
                <a:solidFill>
                  <a:srgbClr val="0E0E0E"/>
                </a:solidFill>
                <a:effectLst/>
                <a:latin typeface=".AppleSystemUIFont"/>
              </a:rPr>
              <a:t>Class Embedding</a:t>
            </a:r>
            <a:r>
              <a:rPr lang="en" altLang="ko-KR" dirty="0">
                <a:solidFill>
                  <a:srgbClr val="0E0E0E"/>
                </a:solidFill>
                <a:effectLst/>
                <a:latin typeface=".AppleSystemUIFont"/>
              </a:rPr>
              <a:t>(</a:t>
            </a:r>
            <a:r>
              <a:rPr lang="ko-KR" altLang="en-US" dirty="0">
                <a:solidFill>
                  <a:srgbClr val="0E0E0E"/>
                </a:solidFill>
                <a:effectLst/>
                <a:latin typeface=".AppleSystemUIFont"/>
              </a:rPr>
              <a:t>클래스 이름의 </a:t>
            </a:r>
            <a:r>
              <a:rPr lang="ko-KR" altLang="en-US" dirty="0" err="1">
                <a:solidFill>
                  <a:srgbClr val="0E0E0E"/>
                </a:solidFill>
                <a:effectLst/>
                <a:latin typeface=".AppleSystemUIFont"/>
              </a:rPr>
              <a:t>임베딩</a:t>
            </a:r>
            <a:r>
              <a:rPr lang="en-US" altLang="ko-KR" dirty="0">
                <a:solidFill>
                  <a:srgbClr val="0E0E0E"/>
                </a:solidFill>
                <a:effectLst/>
                <a:latin typeface=".AppleSystemUIFont"/>
              </a:rPr>
              <a:t>)</a:t>
            </a:r>
            <a:r>
              <a:rPr lang="ko-KR" altLang="en-US" dirty="0">
                <a:solidFill>
                  <a:srgbClr val="0E0E0E"/>
                </a:solidFill>
                <a:effectLst/>
                <a:latin typeface=".AppleSystemUIFont"/>
              </a:rPr>
              <a:t>을 결합한 형태로</a:t>
            </a:r>
            <a:r>
              <a:rPr lang="en-US" altLang="ko-KR" dirty="0">
                <a:solidFill>
                  <a:srgbClr val="0E0E0E"/>
                </a:solidFill>
                <a:effectLst/>
                <a:latin typeface=".AppleSystemUIFont"/>
              </a:rPr>
              <a:t>, </a:t>
            </a:r>
            <a:r>
              <a:rPr lang="ko-KR" altLang="en-US" dirty="0">
                <a:solidFill>
                  <a:srgbClr val="0E0E0E"/>
                </a:solidFill>
                <a:effectLst/>
                <a:latin typeface=".AppleSystemUIFont"/>
              </a:rPr>
              <a:t>텍스트 인코더로 입력</a:t>
            </a:r>
            <a:endParaRPr lang="en-US" altLang="ko-KR" dirty="0">
              <a:solidFill>
                <a:srgbClr val="0E0E0E"/>
              </a:solidFill>
              <a:effectLst/>
              <a:latin typeface=".AppleSystemUIFont"/>
            </a:endParaRPr>
          </a:p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dirty="0">
                <a:solidFill>
                  <a:srgbClr val="0E0E0E"/>
                </a:solidFill>
                <a:effectLst/>
                <a:latin typeface=".AppleSystemUIFont"/>
              </a:rPr>
              <a:t>결합 방식은 구현 방식은 </a:t>
            </a:r>
            <a:r>
              <a:rPr lang="ko-KR" altLang="en-US" b="1" dirty="0">
                <a:solidFill>
                  <a:srgbClr val="0E0E0E"/>
                </a:solidFill>
                <a:effectLst/>
                <a:latin typeface=".AppleSystemUIFont"/>
              </a:rPr>
              <a:t>사용하는 모델 구조와 학습 목표</a:t>
            </a:r>
            <a:r>
              <a:rPr lang="ko-KR" altLang="en-US" dirty="0">
                <a:solidFill>
                  <a:srgbClr val="0E0E0E"/>
                </a:solidFill>
                <a:effectLst/>
                <a:latin typeface=".AppleSystemUIFont"/>
              </a:rPr>
              <a:t>에 따라 달라질 수 있음</a:t>
            </a:r>
            <a:r>
              <a:rPr lang="en-US" altLang="ko-KR" dirty="0">
                <a:solidFill>
                  <a:srgbClr val="0E0E0E"/>
                </a:solidFill>
                <a:effectLst/>
                <a:latin typeface=".AppleSystemUIFont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" altLang="ko-KR" dirty="0">
                <a:solidFill>
                  <a:srgbClr val="141413"/>
                </a:solidFill>
                <a:effectLst/>
                <a:latin typeface="Times"/>
              </a:rPr>
              <a:t> we introduce</a:t>
            </a:r>
            <a:r>
              <a:rPr lang="ko-KR" altLang="en-US" dirty="0">
                <a:solidFill>
                  <a:srgbClr val="141413"/>
                </a:solidFill>
                <a:effectLst/>
                <a:latin typeface="Times"/>
              </a:rPr>
              <a:t> </a:t>
            </a:r>
            <a:r>
              <a:rPr lang="en" altLang="ko-KR" dirty="0">
                <a:solidFill>
                  <a:srgbClr val="141413"/>
                </a:solidFill>
                <a:effectLst/>
                <a:latin typeface="Times"/>
              </a:rPr>
              <a:t>a set of </a:t>
            </a:r>
            <a:r>
              <a:rPr lang="en" altLang="ko-KR" dirty="0">
                <a:solidFill>
                  <a:srgbClr val="141413"/>
                </a:solidFill>
                <a:effectLst/>
                <a:latin typeface="Helvetica" pitchFamily="2" charset="0"/>
              </a:rPr>
              <a:t>p</a:t>
            </a:r>
            <a:r>
              <a:rPr lang="ko-KR" altLang="en-US" dirty="0">
                <a:solidFill>
                  <a:srgbClr val="141413"/>
                </a:solidFill>
                <a:effectLst/>
                <a:latin typeface="Helvetica" pitchFamily="2" charset="0"/>
              </a:rPr>
              <a:t> </a:t>
            </a:r>
            <a:r>
              <a:rPr lang="en" altLang="ko-KR" dirty="0">
                <a:solidFill>
                  <a:srgbClr val="141413"/>
                </a:solidFill>
                <a:effectLst/>
                <a:latin typeface="Times"/>
              </a:rPr>
              <a:t>continuous embeddings of dimension </a:t>
            </a:r>
            <a:r>
              <a:rPr lang="en" altLang="ko-KR" dirty="0">
                <a:solidFill>
                  <a:srgbClr val="141413"/>
                </a:solidFill>
                <a:effectLst/>
                <a:latin typeface="Helvetica" pitchFamily="2" charset="0"/>
              </a:rPr>
              <a:t>d</a:t>
            </a:r>
            <a:r>
              <a:rPr lang="en" altLang="ko-KR" dirty="0">
                <a:solidFill>
                  <a:srgbClr val="141413"/>
                </a:solidFill>
                <a:effectLst/>
                <a:latin typeface="Times"/>
              </a:rPr>
              <a:t>in the [prompt</a:t>
            </a:r>
            <a:r>
              <a:rPr lang="ko-KR" altLang="en-US" dirty="0">
                <a:solidFill>
                  <a:srgbClr val="141413"/>
                </a:solidFill>
                <a:effectLst/>
                <a:latin typeface="Times"/>
              </a:rPr>
              <a:t> </a:t>
            </a:r>
            <a:r>
              <a:rPr lang="en" altLang="ko-KR" dirty="0">
                <a:solidFill>
                  <a:srgbClr val="141413"/>
                </a:solidFill>
                <a:effectLst/>
                <a:latin typeface="Times"/>
              </a:rPr>
              <a:t>vectors].</a:t>
            </a:r>
            <a:endParaRPr lang="en-US" altLang="ko-KR" dirty="0">
              <a:solidFill>
                <a:srgbClr val="0E0E0E"/>
              </a:solidFill>
              <a:effectLst/>
              <a:latin typeface=".AppleSystemUIFont"/>
            </a:endParaRPr>
          </a:p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dirty="0">
                <a:solidFill>
                  <a:srgbClr val="0E0E0E"/>
                </a:solidFill>
                <a:effectLst/>
                <a:latin typeface=".AppleSystemUIFont"/>
              </a:rPr>
              <a:t>예</a:t>
            </a:r>
            <a:r>
              <a:rPr lang="en-US" altLang="ko-KR" dirty="0">
                <a:solidFill>
                  <a:srgbClr val="0E0E0E"/>
                </a:solidFill>
                <a:effectLst/>
                <a:latin typeface=".AppleSystemUIFont"/>
              </a:rPr>
              <a:t>)</a:t>
            </a:r>
            <a:r>
              <a:rPr lang="ko-KR" altLang="en-US" dirty="0">
                <a:solidFill>
                  <a:srgbClr val="0E0E0E"/>
                </a:solidFill>
                <a:effectLst/>
                <a:latin typeface=".AppleSystemUIFont"/>
              </a:rPr>
              <a:t>  </a:t>
            </a:r>
            <a:r>
              <a:rPr lang="en-US" altLang="ko-KR" dirty="0">
                <a:solidFill>
                  <a:srgbClr val="0E0E0E"/>
                </a:solidFill>
                <a:effectLst/>
                <a:latin typeface=".AppleSystemUIFontMonospaced"/>
              </a:rPr>
              <a:t>[[0.5, 0.7, 0.3, ...], [0.2, 0.8, 0.6, ...], ...]</a:t>
            </a:r>
            <a:r>
              <a:rPr lang="ko-KR" altLang="en-US" dirty="0" err="1">
                <a:solidFill>
                  <a:srgbClr val="0E0E0E"/>
                </a:solidFill>
                <a:effectLst/>
                <a:latin typeface=".AppleSystemUIFont"/>
              </a:rPr>
              <a:t>처럼</a:t>
            </a:r>
            <a:r>
              <a:rPr lang="ko-KR" altLang="en-US" dirty="0">
                <a:solidFill>
                  <a:srgbClr val="0E0E0E"/>
                </a:solidFill>
                <a:effectLst/>
                <a:latin typeface=".AppleSystemUIFont"/>
              </a:rPr>
              <a:t> 학습된 벡터로 입력</a:t>
            </a:r>
            <a:r>
              <a:rPr lang="en-US" altLang="ko-KR" dirty="0">
                <a:solidFill>
                  <a:srgbClr val="0E0E0E"/>
                </a:solidFill>
                <a:effectLst/>
                <a:latin typeface=".AppleSystemUIFontMonospaced"/>
              </a:rPr>
              <a:t>,</a:t>
            </a:r>
            <a:r>
              <a:rPr lang="ko-KR" altLang="en-US" dirty="0">
                <a:solidFill>
                  <a:srgbClr val="0E0E0E"/>
                </a:solidFill>
                <a:effectLst/>
                <a:latin typeface=".AppleSystemUIFontMonospaced"/>
              </a:rPr>
              <a:t> </a:t>
            </a:r>
            <a:r>
              <a:rPr lang="en" altLang="ko-KR" dirty="0">
                <a:solidFill>
                  <a:srgbClr val="0E0E0E"/>
                </a:solidFill>
                <a:effectLst/>
                <a:latin typeface=".AppleSystemUIFontMonospaced"/>
              </a:rPr>
              <a:t>"dog"</a:t>
            </a:r>
            <a:r>
              <a:rPr lang="en" altLang="ko-KR" dirty="0">
                <a:solidFill>
                  <a:srgbClr val="0E0E0E"/>
                </a:solidFill>
                <a:effectLst/>
                <a:latin typeface=".AppleSystemUIFont"/>
              </a:rPr>
              <a:t> → [“dog”] → </a:t>
            </a:r>
            <a:r>
              <a:rPr lang="ko-KR" altLang="en-US" dirty="0" err="1">
                <a:solidFill>
                  <a:srgbClr val="0E0E0E"/>
                </a:solidFill>
                <a:effectLst/>
                <a:latin typeface=".AppleSystemUIFont"/>
              </a:rPr>
              <a:t>임베딩</a:t>
            </a:r>
            <a:r>
              <a:rPr lang="ko-KR" altLang="en-US" dirty="0">
                <a:solidFill>
                  <a:srgbClr val="0E0E0E"/>
                </a:solidFill>
                <a:effectLst/>
                <a:latin typeface=".AppleSystemUIFont"/>
              </a:rPr>
              <a:t> 벡터 </a:t>
            </a:r>
            <a:r>
              <a:rPr lang="en-US" altLang="ko-KR" dirty="0">
                <a:solidFill>
                  <a:srgbClr val="0E0E0E"/>
                </a:solidFill>
                <a:effectLst/>
                <a:latin typeface=".AppleSystemUIFontMonospaced"/>
              </a:rPr>
              <a:t>[0.9, 0.4, 0.6, ...]</a:t>
            </a:r>
            <a:r>
              <a:rPr lang="en-US" altLang="ko-KR" dirty="0">
                <a:solidFill>
                  <a:srgbClr val="0E0E0E"/>
                </a:solidFill>
                <a:effectLst/>
                <a:latin typeface=".AppleSystemUIFont"/>
              </a:rPr>
              <a:t>.</a:t>
            </a:r>
          </a:p>
          <a:p>
            <a:r>
              <a:rPr lang="en" altLang="ko-KR" dirty="0">
                <a:solidFill>
                  <a:srgbClr val="000000"/>
                </a:solidFill>
                <a:effectLst/>
                <a:latin typeface=".AppleSystemUIFontMonospaced"/>
              </a:rPr>
              <a:t>[[</a:t>
            </a:r>
            <a:r>
              <a:rPr lang="en" altLang="ko-KR" dirty="0">
                <a:solidFill>
                  <a:srgbClr val="1400C4"/>
                </a:solidFill>
                <a:effectLst/>
                <a:latin typeface=".AppleSystemUIFontMonospaced"/>
              </a:rPr>
              <a:t>0.5</a:t>
            </a:r>
            <a:r>
              <a:rPr lang="en" altLang="ko-KR" dirty="0">
                <a:solidFill>
                  <a:srgbClr val="000000"/>
                </a:solidFill>
                <a:effectLst/>
                <a:latin typeface=".AppleSystemUIFontMonospaced"/>
              </a:rPr>
              <a:t>, </a:t>
            </a:r>
            <a:r>
              <a:rPr lang="en" altLang="ko-KR" dirty="0">
                <a:solidFill>
                  <a:srgbClr val="1400C4"/>
                </a:solidFill>
                <a:effectLst/>
                <a:latin typeface=".AppleSystemUIFontMonospaced"/>
              </a:rPr>
              <a:t>0.7</a:t>
            </a:r>
            <a:r>
              <a:rPr lang="en" altLang="ko-KR" dirty="0">
                <a:solidFill>
                  <a:srgbClr val="000000"/>
                </a:solidFill>
                <a:effectLst/>
                <a:latin typeface=".AppleSystemUIFontMonospaced"/>
              </a:rPr>
              <a:t>, </a:t>
            </a:r>
            <a:r>
              <a:rPr lang="en" altLang="ko-KR" dirty="0">
                <a:solidFill>
                  <a:srgbClr val="1400C4"/>
                </a:solidFill>
                <a:effectLst/>
                <a:latin typeface=".AppleSystemUIFontMonospaced"/>
              </a:rPr>
              <a:t>0.3</a:t>
            </a:r>
            <a:r>
              <a:rPr lang="en" altLang="ko-KR" dirty="0">
                <a:solidFill>
                  <a:srgbClr val="000000"/>
                </a:solidFill>
                <a:effectLst/>
                <a:latin typeface=".AppleSystemUIFontMonospaced"/>
              </a:rPr>
              <a:t>, ...],  # Prompt Vector </a:t>
            </a:r>
            <a:r>
              <a:rPr lang="en" altLang="ko-KR" dirty="0">
                <a:solidFill>
                  <a:srgbClr val="1400C4"/>
                </a:solidFill>
                <a:effectLst/>
                <a:latin typeface=".AppleSystemUIFontMonospaced"/>
              </a:rPr>
              <a:t>1</a:t>
            </a:r>
            <a:endParaRPr lang="en" altLang="ko-KR" dirty="0">
              <a:solidFill>
                <a:srgbClr val="000000"/>
              </a:solidFill>
              <a:effectLst/>
              <a:latin typeface=".AppleSystemUIFontMonospaced"/>
            </a:endParaRPr>
          </a:p>
          <a:p>
            <a:r>
              <a:rPr lang="en" altLang="ko-KR" dirty="0">
                <a:solidFill>
                  <a:srgbClr val="000000"/>
                </a:solidFill>
                <a:effectLst/>
                <a:latin typeface=".AppleSystemUIFontMonospaced"/>
              </a:rPr>
              <a:t> [</a:t>
            </a:r>
            <a:r>
              <a:rPr lang="en" altLang="ko-KR" dirty="0">
                <a:solidFill>
                  <a:srgbClr val="1400C4"/>
                </a:solidFill>
                <a:effectLst/>
                <a:latin typeface=".AppleSystemUIFontMonospaced"/>
              </a:rPr>
              <a:t>0.2</a:t>
            </a:r>
            <a:r>
              <a:rPr lang="en" altLang="ko-KR" dirty="0">
                <a:solidFill>
                  <a:srgbClr val="000000"/>
                </a:solidFill>
                <a:effectLst/>
                <a:latin typeface=".AppleSystemUIFontMonospaced"/>
              </a:rPr>
              <a:t>, </a:t>
            </a:r>
            <a:r>
              <a:rPr lang="en" altLang="ko-KR" dirty="0">
                <a:solidFill>
                  <a:srgbClr val="1400C4"/>
                </a:solidFill>
                <a:effectLst/>
                <a:latin typeface=".AppleSystemUIFontMonospaced"/>
              </a:rPr>
              <a:t>0.8</a:t>
            </a:r>
            <a:r>
              <a:rPr lang="en" altLang="ko-KR" dirty="0">
                <a:solidFill>
                  <a:srgbClr val="000000"/>
                </a:solidFill>
                <a:effectLst/>
                <a:latin typeface=".AppleSystemUIFontMonospaced"/>
              </a:rPr>
              <a:t>, </a:t>
            </a:r>
            <a:r>
              <a:rPr lang="en" altLang="ko-KR" dirty="0">
                <a:solidFill>
                  <a:srgbClr val="1400C4"/>
                </a:solidFill>
                <a:effectLst/>
                <a:latin typeface=".AppleSystemUIFontMonospaced"/>
              </a:rPr>
              <a:t>0.6</a:t>
            </a:r>
            <a:r>
              <a:rPr lang="en" altLang="ko-KR" dirty="0">
                <a:solidFill>
                  <a:srgbClr val="000000"/>
                </a:solidFill>
                <a:effectLst/>
                <a:latin typeface=".AppleSystemUIFontMonospaced"/>
              </a:rPr>
              <a:t>, ...],  # Prompt Vector </a:t>
            </a:r>
            <a:r>
              <a:rPr lang="en" altLang="ko-KR" dirty="0">
                <a:solidFill>
                  <a:srgbClr val="1400C4"/>
                </a:solidFill>
                <a:effectLst/>
                <a:latin typeface=".AppleSystemUIFontMonospaced"/>
              </a:rPr>
              <a:t>2</a:t>
            </a:r>
            <a:endParaRPr lang="en" altLang="ko-KR" dirty="0">
              <a:solidFill>
                <a:srgbClr val="000000"/>
              </a:solidFill>
              <a:effectLst/>
              <a:latin typeface=".AppleSystemUIFontMonospaced"/>
            </a:endParaRPr>
          </a:p>
          <a:p>
            <a:r>
              <a:rPr lang="en" altLang="ko-KR" dirty="0">
                <a:solidFill>
                  <a:srgbClr val="000000"/>
                </a:solidFill>
                <a:effectLst/>
                <a:latin typeface=".AppleSystemUIFontMonospaced"/>
              </a:rPr>
              <a:t> ...</a:t>
            </a:r>
          </a:p>
          <a:p>
            <a:r>
              <a:rPr lang="en" altLang="ko-KR" dirty="0">
                <a:solidFill>
                  <a:srgbClr val="000000"/>
                </a:solidFill>
                <a:effectLst/>
                <a:latin typeface=".AppleSystemUIFontMonospaced"/>
              </a:rPr>
              <a:t> [</a:t>
            </a:r>
            <a:r>
              <a:rPr lang="en" altLang="ko-KR" dirty="0">
                <a:solidFill>
                  <a:srgbClr val="1400C4"/>
                </a:solidFill>
                <a:effectLst/>
                <a:latin typeface=".AppleSystemUIFontMonospaced"/>
              </a:rPr>
              <a:t>0.9</a:t>
            </a:r>
            <a:r>
              <a:rPr lang="en" altLang="ko-KR" dirty="0">
                <a:solidFill>
                  <a:srgbClr val="000000"/>
                </a:solidFill>
                <a:effectLst/>
                <a:latin typeface=".AppleSystemUIFontMonospaced"/>
              </a:rPr>
              <a:t>, </a:t>
            </a:r>
            <a:r>
              <a:rPr lang="en" altLang="ko-KR" dirty="0">
                <a:solidFill>
                  <a:srgbClr val="1400C4"/>
                </a:solidFill>
                <a:effectLst/>
                <a:latin typeface=".AppleSystemUIFontMonospaced"/>
              </a:rPr>
              <a:t>0.4</a:t>
            </a:r>
            <a:r>
              <a:rPr lang="en" altLang="ko-KR" dirty="0">
                <a:solidFill>
                  <a:srgbClr val="000000"/>
                </a:solidFill>
                <a:effectLst/>
                <a:latin typeface=".AppleSystemUIFontMonospaced"/>
              </a:rPr>
              <a:t>, </a:t>
            </a:r>
            <a:r>
              <a:rPr lang="en" altLang="ko-KR" dirty="0">
                <a:solidFill>
                  <a:srgbClr val="1400C4"/>
                </a:solidFill>
                <a:effectLst/>
                <a:latin typeface=".AppleSystemUIFontMonospaced"/>
              </a:rPr>
              <a:t>0.6</a:t>
            </a:r>
            <a:r>
              <a:rPr lang="en" altLang="ko-KR" dirty="0">
                <a:solidFill>
                  <a:srgbClr val="000000"/>
                </a:solidFill>
                <a:effectLst/>
                <a:latin typeface=".AppleSystemUIFontMonospaced"/>
              </a:rPr>
              <a:t>, ...]]  # </a:t>
            </a:r>
            <a:r>
              <a:rPr lang="en" altLang="ko-KR" dirty="0">
                <a:solidFill>
                  <a:srgbClr val="B50013"/>
                </a:solidFill>
                <a:effectLst/>
                <a:latin typeface=".AppleSystemUIFontMonospaced"/>
              </a:rPr>
              <a:t>"dog"</a:t>
            </a:r>
            <a:r>
              <a:rPr lang="en" altLang="ko-KR" dirty="0">
                <a:solidFill>
                  <a:srgbClr val="000000"/>
                </a:solidFill>
                <a:effectLst/>
                <a:latin typeface=".AppleSystemUIFontMonospaced"/>
              </a:rPr>
              <a:t> </a:t>
            </a:r>
            <a:r>
              <a:rPr lang="ko-KR" altLang="en-US" dirty="0">
                <a:solidFill>
                  <a:srgbClr val="000000"/>
                </a:solidFill>
                <a:effectLst/>
                <a:latin typeface=".AppleSystemUIFontMonospaced"/>
              </a:rPr>
              <a:t>클래스 </a:t>
            </a:r>
            <a:r>
              <a:rPr lang="ko-KR" altLang="en-US" dirty="0" err="1">
                <a:solidFill>
                  <a:srgbClr val="000000"/>
                </a:solidFill>
                <a:effectLst/>
                <a:latin typeface=".AppleSystemUIFontMonospaced"/>
              </a:rPr>
              <a:t>임베딩</a:t>
            </a:r>
            <a:endParaRPr lang="ko-KR" altLang="en-US" dirty="0">
              <a:solidFill>
                <a:srgbClr val="0E0E0E"/>
              </a:solidFill>
              <a:effectLst/>
              <a:latin typeface=".AppleSystemUIFontMonospaced"/>
            </a:endParaRPr>
          </a:p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altLang="ko-KR" dirty="0">
              <a:solidFill>
                <a:srgbClr val="0E0E0E"/>
              </a:solidFill>
              <a:effectLst/>
              <a:latin typeface=".AppleSystemUIFont"/>
            </a:endParaRPr>
          </a:p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ko-KR" altLang="en-US" dirty="0">
              <a:solidFill>
                <a:srgbClr val="0E0E0E"/>
              </a:solidFill>
              <a:effectLst/>
              <a:latin typeface=".AppleSystemUIFon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AFC1D3-99BC-40C0-BC3F-588867A5A8E2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3128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그래서 예측 확률을 수식으로 표현해보면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AFC1D3-99BC-40C0-BC3F-588867A5A8E2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33048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b="1" dirty="0">
                <a:solidFill>
                  <a:srgbClr val="0E0E0E"/>
                </a:solidFill>
                <a:effectLst/>
                <a:latin typeface=".AppleSystemUIFont"/>
              </a:rPr>
              <a:t>왜 </a:t>
            </a:r>
            <a:r>
              <a:rPr lang="en" altLang="ko-KR" dirty="0" err="1">
                <a:solidFill>
                  <a:srgbClr val="000000"/>
                </a:solidFill>
                <a:effectLst/>
                <a:latin typeface="Helvetica" pitchFamily="2" charset="0"/>
              </a:rPr>
              <a:t>P_k</a:t>
            </a:r>
            <a:r>
              <a:rPr lang="ko-KR" altLang="en-US" b="1" dirty="0">
                <a:solidFill>
                  <a:srgbClr val="0E0E0E"/>
                </a:solidFill>
                <a:effectLst/>
                <a:latin typeface=".AppleSystemUIFont"/>
              </a:rPr>
              <a:t>만 텍스트 인코더에 입력되나</a:t>
            </a:r>
            <a:r>
              <a:rPr lang="en-US" altLang="ko-KR" b="1" dirty="0">
                <a:solidFill>
                  <a:srgbClr val="0E0E0E"/>
                </a:solidFill>
                <a:effectLst/>
                <a:latin typeface=".AppleSystemUIFont"/>
              </a:rPr>
              <a:t>?</a:t>
            </a:r>
          </a:p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dirty="0">
                <a:solidFill>
                  <a:srgbClr val="0E0E0E"/>
                </a:solidFill>
                <a:effectLst/>
                <a:latin typeface=".AppleSystemUIFont"/>
              </a:rPr>
              <a:t>학습 과정에서는 프롬프트 벡터 </a:t>
            </a:r>
            <a:r>
              <a:rPr lang="en" altLang="ko-KR" dirty="0" err="1">
                <a:solidFill>
                  <a:srgbClr val="000000"/>
                </a:solidFill>
                <a:effectLst/>
                <a:latin typeface="Helvetica" pitchFamily="2" charset="0"/>
              </a:rPr>
              <a:t>P_k</a:t>
            </a:r>
            <a:r>
              <a:rPr lang="ko-KR" altLang="en-US" dirty="0" err="1">
                <a:solidFill>
                  <a:srgbClr val="0E0E0E"/>
                </a:solidFill>
                <a:effectLst/>
                <a:latin typeface=".AppleSystemUIFont"/>
              </a:rPr>
              <a:t>를</a:t>
            </a:r>
            <a:r>
              <a:rPr lang="ko-KR" altLang="en-US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ko-KR" altLang="en-US" b="1" dirty="0">
                <a:solidFill>
                  <a:srgbClr val="0E0E0E"/>
                </a:solidFill>
                <a:effectLst/>
                <a:latin typeface=".AppleSystemUIFont"/>
              </a:rPr>
              <a:t>최적화</a:t>
            </a:r>
            <a:r>
              <a:rPr lang="ko-KR" altLang="en-US" dirty="0">
                <a:solidFill>
                  <a:srgbClr val="0E0E0E"/>
                </a:solidFill>
                <a:effectLst/>
                <a:latin typeface=".AppleSystemUIFont"/>
              </a:rPr>
              <a:t>하는 것이 주된 목적</a:t>
            </a:r>
            <a:endParaRPr lang="en-US" altLang="ko-KR" dirty="0">
              <a:solidFill>
                <a:srgbClr val="0E0E0E"/>
              </a:solidFill>
              <a:effectLst/>
              <a:latin typeface=".AppleSystemUIFont"/>
            </a:endParaRPr>
          </a:p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dirty="0">
                <a:solidFill>
                  <a:srgbClr val="0E0E0E"/>
                </a:solidFill>
                <a:effectLst/>
                <a:latin typeface=".AppleSystemUIFont"/>
              </a:rPr>
              <a:t>수도코드에서는 </a:t>
            </a:r>
            <a:r>
              <a:rPr lang="ko-KR" altLang="en-US" b="1" dirty="0">
                <a:solidFill>
                  <a:srgbClr val="0E0E0E"/>
                </a:solidFill>
                <a:effectLst/>
                <a:latin typeface=".AppleSystemUIFont"/>
              </a:rPr>
              <a:t>프롬프트 벡터 </a:t>
            </a:r>
            <a:r>
              <a:rPr lang="en" altLang="ko-KR" dirty="0" err="1">
                <a:solidFill>
                  <a:srgbClr val="000000"/>
                </a:solidFill>
                <a:effectLst/>
                <a:latin typeface="Helvetica" pitchFamily="2" charset="0"/>
              </a:rPr>
              <a:t>P_k</a:t>
            </a:r>
            <a:r>
              <a:rPr lang="ko-KR" altLang="en-US" b="1" dirty="0">
                <a:solidFill>
                  <a:srgbClr val="0E0E0E"/>
                </a:solidFill>
                <a:effectLst/>
                <a:latin typeface=".AppleSystemUIFont"/>
              </a:rPr>
              <a:t>의 업데이트</a:t>
            </a:r>
            <a:r>
              <a:rPr lang="ko-KR" altLang="en-US" dirty="0">
                <a:solidFill>
                  <a:srgbClr val="0E0E0E"/>
                </a:solidFill>
                <a:effectLst/>
                <a:latin typeface=".AppleSystemUIFont"/>
              </a:rPr>
              <a:t>에 초점을 맞췄기 때문에</a:t>
            </a:r>
            <a:r>
              <a:rPr lang="en-US" altLang="ko-KR" dirty="0">
                <a:solidFill>
                  <a:srgbClr val="0E0E0E"/>
                </a:solidFill>
                <a:effectLst/>
                <a:latin typeface=".AppleSystemUIFont"/>
              </a:rPr>
              <a:t>, </a:t>
            </a:r>
            <a:r>
              <a:rPr lang="ko-KR" altLang="en-US" dirty="0">
                <a:solidFill>
                  <a:srgbClr val="0E0E0E"/>
                </a:solidFill>
                <a:effectLst/>
                <a:latin typeface=".AppleSystemUIFont"/>
              </a:rPr>
              <a:t>클래스 텍스트 표현 </a:t>
            </a:r>
            <a:r>
              <a:rPr lang="en" altLang="ko-KR" dirty="0">
                <a:solidFill>
                  <a:srgbClr val="000000"/>
                </a:solidFill>
                <a:effectLst/>
                <a:latin typeface="Helvetica" pitchFamily="2" charset="0"/>
              </a:rPr>
              <a:t>{K}_</a:t>
            </a:r>
            <a:r>
              <a:rPr lang="en" altLang="ko-KR" dirty="0" err="1">
                <a:solidFill>
                  <a:srgbClr val="000000"/>
                </a:solidFill>
                <a:effectLst/>
                <a:latin typeface="Helvetica" pitchFamily="2" charset="0"/>
              </a:rPr>
              <a:t>i</a:t>
            </a:r>
            <a:r>
              <a:rPr lang="ko-KR" altLang="en-US" dirty="0" err="1">
                <a:solidFill>
                  <a:srgbClr val="0E0E0E"/>
                </a:solidFill>
                <a:effectLst/>
                <a:latin typeface=".AppleSystemUIFont"/>
              </a:rPr>
              <a:t>를</a:t>
            </a:r>
            <a:r>
              <a:rPr lang="ko-KR" altLang="en-US" dirty="0">
                <a:solidFill>
                  <a:srgbClr val="0E0E0E"/>
                </a:solidFill>
                <a:effectLst/>
                <a:latin typeface=".AppleSystemUIFont"/>
              </a:rPr>
              <a:t> 생략하여 간소화</a:t>
            </a:r>
          </a:p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altLang="ko-KR" dirty="0">
              <a:solidFill>
                <a:srgbClr val="0E0E0E"/>
              </a:solidFill>
              <a:effectLst/>
              <a:latin typeface=".AppleSystemUIFont"/>
            </a:endParaRPr>
          </a:p>
          <a:p>
            <a:pPr marL="228600" marR="0" lvl="0" indent="-2286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ko-KR" altLang="en-US" b="1" dirty="0">
                <a:solidFill>
                  <a:srgbClr val="0E0E0E"/>
                </a:solidFill>
                <a:effectLst/>
                <a:highlight>
                  <a:srgbClr val="FFFF00"/>
                </a:highlight>
                <a:latin typeface=".AppleSystemUIFont"/>
              </a:rPr>
              <a:t>학습 과정에서 프롬프트 벡터 </a:t>
            </a:r>
            <a:r>
              <a:rPr lang="en" altLang="ko-KR" b="1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Helvetica" pitchFamily="2" charset="0"/>
              </a:rPr>
              <a:t>P_k</a:t>
            </a:r>
            <a:r>
              <a:rPr lang="ko-KR" altLang="en-US" b="1" dirty="0">
                <a:solidFill>
                  <a:srgbClr val="0E0E0E"/>
                </a:solidFill>
                <a:effectLst/>
                <a:highlight>
                  <a:srgbClr val="FFFF00"/>
                </a:highlight>
                <a:latin typeface=".AppleSystemUIFont"/>
              </a:rPr>
              <a:t>만 업데이트의 대상이 되며</a:t>
            </a:r>
            <a:r>
              <a:rPr lang="en-US" altLang="ko-KR" b="1" dirty="0">
                <a:solidFill>
                  <a:srgbClr val="0E0E0E"/>
                </a:solidFill>
                <a:effectLst/>
                <a:highlight>
                  <a:srgbClr val="FFFF00"/>
                </a:highlight>
                <a:latin typeface=".AppleSystemUIFont"/>
              </a:rPr>
              <a:t>,</a:t>
            </a:r>
          </a:p>
          <a:p>
            <a:pPr marL="228600" marR="0" lvl="0" indent="-2286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ko-KR" altLang="en-US" dirty="0">
                <a:solidFill>
                  <a:srgbClr val="0E0E0E"/>
                </a:solidFill>
                <a:effectLst/>
                <a:latin typeface=".AppleSystemUIFont"/>
              </a:rPr>
              <a:t>클래스별 표현 </a:t>
            </a:r>
            <a:r>
              <a:rPr lang="en" altLang="ko-KR" dirty="0">
                <a:solidFill>
                  <a:srgbClr val="000000"/>
                </a:solidFill>
                <a:effectLst/>
                <a:latin typeface="Helvetica" pitchFamily="2" charset="0"/>
              </a:rPr>
              <a:t>{K}_</a:t>
            </a:r>
            <a:r>
              <a:rPr lang="en" altLang="ko-KR" dirty="0" err="1">
                <a:solidFill>
                  <a:srgbClr val="000000"/>
                </a:solidFill>
                <a:effectLst/>
                <a:latin typeface="Helvetica" pitchFamily="2" charset="0"/>
              </a:rPr>
              <a:t>i</a:t>
            </a:r>
            <a:r>
              <a:rPr lang="ko-KR" altLang="en-US" dirty="0">
                <a:solidFill>
                  <a:srgbClr val="0E0E0E"/>
                </a:solidFill>
                <a:effectLst/>
                <a:latin typeface=".AppleSystemUIFont"/>
              </a:rPr>
              <a:t>는 고정되거나 별도로 관리되기 때문입니다</a:t>
            </a:r>
            <a:r>
              <a:rPr lang="en-US" altLang="ko-KR" dirty="0">
                <a:solidFill>
                  <a:srgbClr val="0E0E0E"/>
                </a:solidFill>
                <a:effectLst/>
                <a:latin typeface=".AppleSystemUIFont"/>
              </a:rPr>
              <a:t>.</a:t>
            </a:r>
          </a:p>
          <a:p>
            <a:pPr marL="228600" marR="0" lvl="0" indent="-2286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ko-KR" altLang="en-US" dirty="0">
                <a:solidFill>
                  <a:srgbClr val="0E0E0E"/>
                </a:solidFill>
                <a:effectLst/>
                <a:latin typeface=".AppleSystemUIFont"/>
              </a:rPr>
              <a:t>예측 단계에서는 클래스별 표현 </a:t>
            </a:r>
            <a:r>
              <a:rPr lang="en" altLang="ko-KR" dirty="0">
                <a:solidFill>
                  <a:srgbClr val="000000"/>
                </a:solidFill>
                <a:effectLst/>
                <a:latin typeface="Helvetica" pitchFamily="2" charset="0"/>
              </a:rPr>
              <a:t>{K}_</a:t>
            </a:r>
            <a:r>
              <a:rPr lang="en" altLang="ko-KR" dirty="0" err="1">
                <a:solidFill>
                  <a:srgbClr val="000000"/>
                </a:solidFill>
                <a:effectLst/>
                <a:latin typeface="Helvetica" pitchFamily="2" charset="0"/>
              </a:rPr>
              <a:t>i</a:t>
            </a:r>
            <a:r>
              <a:rPr lang="ko-KR" altLang="en-US" dirty="0">
                <a:solidFill>
                  <a:srgbClr val="0E0E0E"/>
                </a:solidFill>
                <a:effectLst/>
                <a:latin typeface=".AppleSystemUIFont"/>
              </a:rPr>
              <a:t>가 중요하지만</a:t>
            </a:r>
            <a:r>
              <a:rPr lang="en-US" altLang="ko-KR" dirty="0">
                <a:solidFill>
                  <a:srgbClr val="0E0E0E"/>
                </a:solidFill>
                <a:effectLst/>
                <a:latin typeface=".AppleSystemUIFont"/>
              </a:rPr>
              <a:t>, </a:t>
            </a:r>
            <a:r>
              <a:rPr lang="ko-KR" altLang="en-US" dirty="0">
                <a:solidFill>
                  <a:srgbClr val="0E0E0E"/>
                </a:solidFill>
                <a:effectLst/>
                <a:latin typeface=".AppleSystemUIFont"/>
              </a:rPr>
              <a:t>학습 단계에서는 프롬프트 벡터 </a:t>
            </a:r>
            <a:r>
              <a:rPr lang="en" altLang="ko-KR" dirty="0" err="1">
                <a:solidFill>
                  <a:srgbClr val="000000"/>
                </a:solidFill>
                <a:effectLst/>
                <a:latin typeface="Helvetica" pitchFamily="2" charset="0"/>
              </a:rPr>
              <a:t>P_k</a:t>
            </a:r>
            <a:r>
              <a:rPr lang="ko-KR" altLang="en-US" dirty="0">
                <a:solidFill>
                  <a:srgbClr val="0E0E0E"/>
                </a:solidFill>
                <a:effectLst/>
                <a:latin typeface=".AppleSystemUIFont"/>
              </a:rPr>
              <a:t>의 최적화에 초점이 맞춰져 두 과정이 다르게 동작하는 것입니다</a:t>
            </a:r>
            <a:r>
              <a:rPr lang="en-US" altLang="ko-KR" dirty="0">
                <a:solidFill>
                  <a:srgbClr val="0E0E0E"/>
                </a:solidFill>
                <a:effectLst/>
                <a:latin typeface=".AppleSystemUIFont"/>
              </a:rPr>
              <a:t>.</a:t>
            </a:r>
          </a:p>
          <a:p>
            <a:pPr marL="228600" marR="0" lvl="0" indent="-2286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lang="en-US" altLang="ko-KR" dirty="0">
              <a:solidFill>
                <a:srgbClr val="0E0E0E"/>
              </a:solidFill>
              <a:effectLst/>
              <a:latin typeface=".AppleSystemUIFont"/>
            </a:endParaRPr>
          </a:p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ko-KR" altLang="en-US" dirty="0">
              <a:solidFill>
                <a:srgbClr val="0E0E0E"/>
              </a:solidFill>
              <a:effectLst/>
              <a:latin typeface=".AppleSystemUIFont"/>
            </a:endParaRPr>
          </a:p>
          <a:p>
            <a:pPr marL="628650" marR="0" lvl="1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altLang="ko-KR" dirty="0">
              <a:solidFill>
                <a:srgbClr val="0E0E0E"/>
              </a:solidFill>
              <a:effectLst/>
              <a:latin typeface=".AppleSystemUIFont"/>
            </a:endParaRPr>
          </a:p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altLang="ko-KR" dirty="0">
              <a:solidFill>
                <a:srgbClr val="0E0E0E"/>
              </a:solidFill>
              <a:effectLst/>
              <a:latin typeface=".AppleSystemUIFont"/>
            </a:endParaRPr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AFC1D3-99BC-40C0-BC3F-588867A5A8E2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20957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b="1" dirty="0">
                <a:effectLst/>
              </a:rPr>
              <a:t>그래서 다음은 이제 이 새로운 프레임워크의 효용성을 평가해본 결과인데요</a:t>
            </a:r>
            <a:r>
              <a:rPr lang="en-US" altLang="ko-KR" b="1" dirty="0">
                <a:effectLst/>
              </a:rPr>
              <a:t>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" altLang="ko-KR" b="1" dirty="0">
              <a:effectLst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" altLang="ko-KR" b="1" dirty="0">
                <a:effectLst/>
              </a:rPr>
              <a:t>FLOPs: </a:t>
            </a:r>
            <a:r>
              <a:rPr lang="ko-KR" altLang="en-US" b="1" dirty="0">
                <a:effectLst/>
              </a:rPr>
              <a:t>모델이 특정 작업을 수행하는 데 필요한 부동 소수점 연산의 총 수 ⇒ 연산 복잡도</a:t>
            </a:r>
            <a:r>
              <a:rPr lang="en-US" altLang="ko-KR" b="1" dirty="0">
                <a:effectLst/>
              </a:rPr>
              <a:t>(</a:t>
            </a:r>
            <a:r>
              <a:rPr lang="ko-KR" altLang="en-US" b="1" dirty="0" err="1">
                <a:effectLst/>
              </a:rPr>
              <a:t>계산량</a:t>
            </a:r>
            <a:r>
              <a:rPr lang="en-US" altLang="ko-KR" b="1" dirty="0">
                <a:effectLst/>
              </a:rPr>
              <a:t>, </a:t>
            </a:r>
            <a:r>
              <a:rPr lang="ko-KR" altLang="en-US" b="1" dirty="0">
                <a:effectLst/>
              </a:rPr>
              <a:t>훈련비용</a:t>
            </a:r>
            <a:r>
              <a:rPr lang="en-US" altLang="ko-KR" b="1" dirty="0">
                <a:effectLst/>
              </a:rPr>
              <a:t>)</a:t>
            </a:r>
            <a:r>
              <a:rPr lang="ko-KR" altLang="en-US" dirty="0" err="1"/>
              <a:t>를</a:t>
            </a:r>
            <a:r>
              <a:rPr lang="ko-KR" altLang="en-US" dirty="0"/>
              <a:t> 나타내는 지표</a:t>
            </a:r>
            <a:endParaRPr lang="en-US" altLang="ko-KR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b="1" dirty="0">
                <a:effectLst/>
              </a:rPr>
              <a:t>추론의 경우</a:t>
            </a:r>
            <a:r>
              <a:rPr lang="en-US" altLang="ko-KR" b="1" dirty="0">
                <a:effectLst/>
              </a:rPr>
              <a:t>, </a:t>
            </a:r>
            <a:r>
              <a:rPr lang="en" altLang="ko-KR" b="1" dirty="0">
                <a:effectLst/>
              </a:rPr>
              <a:t>FL(40)</a:t>
            </a:r>
            <a:r>
              <a:rPr lang="ko-KR" altLang="en-US" b="1" dirty="0">
                <a:effectLst/>
              </a:rPr>
              <a:t>과 </a:t>
            </a:r>
            <a:r>
              <a:rPr lang="en" altLang="ko-KR" b="1" dirty="0">
                <a:effectLst/>
              </a:rPr>
              <a:t>PROMPTFL(60) </a:t>
            </a:r>
            <a:r>
              <a:rPr lang="ko-KR" altLang="en-US" b="1" dirty="0">
                <a:effectLst/>
              </a:rPr>
              <a:t>모두 유사한 </a:t>
            </a:r>
            <a:r>
              <a:rPr lang="en" altLang="ko-KR" b="1" dirty="0">
                <a:effectLst/>
              </a:rPr>
              <a:t>FLOPs</a:t>
            </a:r>
            <a:r>
              <a:rPr lang="ko-KR" altLang="en-US" b="1" dirty="0">
                <a:effectLst/>
              </a:rPr>
              <a:t>가 필요 </a:t>
            </a:r>
            <a:r>
              <a:rPr lang="en-US" altLang="ko-KR" b="1" dirty="0">
                <a:effectLst/>
              </a:rPr>
              <a:t>=&gt; </a:t>
            </a:r>
            <a:r>
              <a:rPr lang="ko-KR" altLang="en-US" b="1" dirty="0">
                <a:effectLst/>
              </a:rPr>
              <a:t>훈련 단계에서는 </a:t>
            </a:r>
            <a:r>
              <a:rPr lang="en" altLang="ko-KR" b="1" dirty="0">
                <a:effectLst/>
              </a:rPr>
              <a:t>PROMPTFL</a:t>
            </a:r>
            <a:r>
              <a:rPr lang="ko-KR" altLang="en-US" b="1" dirty="0">
                <a:effectLst/>
              </a:rPr>
              <a:t>이 프롬프트 벡터만 학습하기 때문에 </a:t>
            </a:r>
            <a:r>
              <a:rPr lang="en" altLang="ko-KR" b="1" dirty="0">
                <a:effectLst/>
              </a:rPr>
              <a:t>FLOPs</a:t>
            </a:r>
            <a:r>
              <a:rPr lang="ko-KR" altLang="en-US" b="1" dirty="0">
                <a:effectLst/>
              </a:rPr>
              <a:t>가 낮지만</a:t>
            </a:r>
            <a:r>
              <a:rPr lang="en-US" altLang="ko-KR" b="1" dirty="0">
                <a:effectLst/>
              </a:rPr>
              <a:t>, </a:t>
            </a:r>
            <a:r>
              <a:rPr lang="ko-KR" altLang="en-US" b="1" dirty="0">
                <a:effectLst/>
              </a:rPr>
              <a:t>추론 단계에서는 프롬프트 </a:t>
            </a:r>
            <a:r>
              <a:rPr lang="ko-KR" altLang="en-US" b="1" dirty="0" err="1">
                <a:effectLst/>
              </a:rPr>
              <a:t>벡터뿐</a:t>
            </a:r>
            <a:r>
              <a:rPr lang="ko-KR" altLang="en-US" b="1" dirty="0">
                <a:effectLst/>
              </a:rPr>
              <a:t> 아니라 전체 모델 파라미터가 사용</a:t>
            </a:r>
            <a:endParaRPr lang="en-US" altLang="ko-KR" b="1" dirty="0">
              <a:effectLst/>
            </a:endParaRPr>
          </a:p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" altLang="ko-KR" dirty="0" err="1">
                <a:solidFill>
                  <a:srgbClr val="0E0E0E"/>
                </a:solidFill>
                <a:effectLst/>
                <a:latin typeface=".AppleSystemUIFont"/>
              </a:rPr>
              <a:t>PromptFL</a:t>
            </a:r>
            <a:r>
              <a:rPr lang="ko-KR" altLang="en-US" dirty="0">
                <a:solidFill>
                  <a:srgbClr val="0E0E0E"/>
                </a:solidFill>
                <a:effectLst/>
                <a:latin typeface=".AppleSystemUIFont"/>
              </a:rPr>
              <a:t>에서 스토리지가 더 많이 요구되는 이유는 </a:t>
            </a:r>
            <a:r>
              <a:rPr lang="ko-KR" altLang="en-US" b="1" dirty="0">
                <a:solidFill>
                  <a:srgbClr val="0E0E0E"/>
                </a:solidFill>
                <a:effectLst/>
                <a:latin typeface=".AppleSystemUIFont"/>
              </a:rPr>
              <a:t>프롬프트 벡터를 포함한 학습 가능한 파라미터</a:t>
            </a:r>
            <a:r>
              <a:rPr lang="ko-KR" altLang="en-US" dirty="0">
                <a:solidFill>
                  <a:srgbClr val="0E0E0E"/>
                </a:solidFill>
                <a:effectLst/>
                <a:latin typeface=".AppleSystemUIFont"/>
              </a:rPr>
              <a:t> 때문</a:t>
            </a:r>
            <a:endParaRPr lang="en-US" altLang="ko-KR" dirty="0">
              <a:solidFill>
                <a:srgbClr val="0E0E0E"/>
              </a:solidFill>
              <a:effectLst/>
              <a:latin typeface=".AppleSystemUIFont"/>
            </a:endParaRPr>
          </a:p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" altLang="ko-KR" dirty="0" err="1">
                <a:solidFill>
                  <a:srgbClr val="0E0E0E"/>
                </a:solidFill>
                <a:effectLst/>
                <a:latin typeface=".AppleSystemUIFont"/>
              </a:rPr>
              <a:t>PromptFL</a:t>
            </a:r>
            <a:r>
              <a:rPr lang="ko-KR" altLang="en-US" dirty="0">
                <a:solidFill>
                  <a:srgbClr val="0E0E0E"/>
                </a:solidFill>
                <a:effectLst/>
                <a:latin typeface=".AppleSystemUIFont"/>
              </a:rPr>
              <a:t>의 </a:t>
            </a:r>
            <a:r>
              <a:rPr lang="en-US" altLang="ko-KR" b="1" dirty="0">
                <a:solidFill>
                  <a:srgbClr val="0E0E0E"/>
                </a:solidFill>
                <a:effectLst/>
                <a:latin typeface=".AppleSystemUIFont"/>
              </a:rPr>
              <a:t>600</a:t>
            </a:r>
            <a:r>
              <a:rPr lang="en" altLang="ko-KR" b="1" dirty="0">
                <a:solidFill>
                  <a:srgbClr val="0E0E0E"/>
                </a:solidFill>
                <a:effectLst/>
                <a:latin typeface=".AppleSystemUIFont"/>
              </a:rPr>
              <a:t>MB </a:t>
            </a:r>
            <a:r>
              <a:rPr lang="ko-KR" altLang="en-US" b="1" dirty="0">
                <a:solidFill>
                  <a:srgbClr val="0E0E0E"/>
                </a:solidFill>
                <a:effectLst/>
                <a:latin typeface=".AppleSystemUIFont"/>
              </a:rPr>
              <a:t>스토리지</a:t>
            </a:r>
            <a:r>
              <a:rPr lang="ko-KR" altLang="en-US" dirty="0">
                <a:solidFill>
                  <a:srgbClr val="0E0E0E"/>
                </a:solidFill>
                <a:effectLst/>
                <a:latin typeface=".AppleSystemUIFont"/>
              </a:rPr>
              <a:t>는 </a:t>
            </a:r>
            <a:r>
              <a:rPr lang="en" altLang="ko-KR" dirty="0">
                <a:solidFill>
                  <a:srgbClr val="0E0E0E"/>
                </a:solidFill>
                <a:effectLst/>
                <a:latin typeface=".AppleSystemUIFont"/>
              </a:rPr>
              <a:t>CLIP </a:t>
            </a:r>
            <a:r>
              <a:rPr lang="ko-KR" altLang="en-US" dirty="0">
                <a:solidFill>
                  <a:srgbClr val="0E0E0E"/>
                </a:solidFill>
                <a:effectLst/>
                <a:latin typeface=".AppleSystemUIFont"/>
              </a:rPr>
              <a:t>모델의 파라미터를 포함하지 않으며</a:t>
            </a:r>
            <a:r>
              <a:rPr lang="en-US" altLang="ko-KR" dirty="0">
                <a:solidFill>
                  <a:srgbClr val="0E0E0E"/>
                </a:solidFill>
                <a:effectLst/>
                <a:latin typeface=".AppleSystemUIFont"/>
              </a:rPr>
              <a:t>, </a:t>
            </a:r>
            <a:r>
              <a:rPr lang="ko-KR" altLang="en-US" dirty="0">
                <a:solidFill>
                  <a:srgbClr val="0E0E0E"/>
                </a:solidFill>
                <a:effectLst/>
                <a:latin typeface=".AppleSystemUIFont"/>
              </a:rPr>
              <a:t>대부분 </a:t>
            </a:r>
            <a:r>
              <a:rPr lang="ko-KR" altLang="en-US" b="1" dirty="0">
                <a:solidFill>
                  <a:srgbClr val="0E0E0E"/>
                </a:solidFill>
                <a:effectLst/>
                <a:latin typeface=".AppleSystemUIFont"/>
              </a:rPr>
              <a:t>학습 가능한 프롬프트 벡터와 관련 메타데이터</a:t>
            </a:r>
            <a:r>
              <a:rPr lang="ko-KR" altLang="en-US" dirty="0">
                <a:solidFill>
                  <a:srgbClr val="0E0E0E"/>
                </a:solidFill>
                <a:effectLst/>
                <a:latin typeface=".AppleSystemUIFont"/>
              </a:rPr>
              <a:t>로 구성됩니다</a:t>
            </a:r>
            <a:r>
              <a:rPr lang="en-US" altLang="ko-KR" dirty="0">
                <a:solidFill>
                  <a:srgbClr val="0E0E0E"/>
                </a:solidFill>
                <a:effectLst/>
                <a:latin typeface=".AppleSystemUIFont"/>
              </a:rPr>
              <a:t>. </a:t>
            </a:r>
            <a:r>
              <a:rPr lang="en" altLang="ko-KR" dirty="0">
                <a:solidFill>
                  <a:srgbClr val="0E0E0E"/>
                </a:solidFill>
                <a:effectLst/>
                <a:latin typeface=".AppleSystemUIFont"/>
              </a:rPr>
              <a:t>CLIP </a:t>
            </a:r>
            <a:r>
              <a:rPr lang="ko-KR" altLang="en-US" dirty="0">
                <a:solidFill>
                  <a:srgbClr val="0E0E0E"/>
                </a:solidFill>
                <a:effectLst/>
                <a:latin typeface=".AppleSystemUIFont"/>
              </a:rPr>
              <a:t>파라미터는 로컬 클라이언트에 저장되지 않고 </a:t>
            </a:r>
            <a:r>
              <a:rPr lang="en" altLang="ko-KR" dirty="0">
                <a:solidFill>
                  <a:srgbClr val="0E0E0E"/>
                </a:solidFill>
                <a:effectLst/>
                <a:latin typeface=".AppleSystemUIFont"/>
              </a:rPr>
              <a:t>API</a:t>
            </a:r>
            <a:r>
              <a:rPr lang="ko-KR" altLang="en-US" dirty="0" err="1">
                <a:solidFill>
                  <a:srgbClr val="0E0E0E"/>
                </a:solidFill>
                <a:effectLst/>
                <a:latin typeface=".AppleSystemUIFont"/>
              </a:rPr>
              <a:t>를</a:t>
            </a:r>
            <a:r>
              <a:rPr lang="ko-KR" altLang="en-US" dirty="0">
                <a:solidFill>
                  <a:srgbClr val="0E0E0E"/>
                </a:solidFill>
                <a:effectLst/>
                <a:latin typeface=".AppleSystemUIFont"/>
              </a:rPr>
              <a:t> 통해 접근</a:t>
            </a:r>
          </a:p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ko-KR" altLang="en-US" dirty="0">
              <a:solidFill>
                <a:srgbClr val="0E0E0E"/>
              </a:solidFill>
              <a:effectLst/>
              <a:latin typeface=".AppleSystemUIFon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AFC1D3-99BC-40C0-BC3F-588867A5A8E2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7131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다음으로는 프롬프트 </a:t>
            </a:r>
            <a:r>
              <a:rPr kumimoji="1" lang="en-US" altLang="ko-KR" dirty="0"/>
              <a:t>FL</a:t>
            </a:r>
            <a:r>
              <a:rPr kumimoji="1" lang="ko-KR" altLang="en-US" dirty="0"/>
              <a:t>의 학습에 대한 수학적 정의들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AFC1D3-99BC-40C0-BC3F-588867A5A8E2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9245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이 논문에서는 </a:t>
            </a:r>
            <a:r>
              <a:rPr lang="ko-KR" altLang="en-US" b="1" dirty="0">
                <a:solidFill>
                  <a:srgbClr val="0E0E0E"/>
                </a:solidFill>
                <a:effectLst/>
                <a:latin typeface=".AppleSystemUIFont"/>
              </a:rPr>
              <a:t>알고리즘의 </a:t>
            </a:r>
            <a:r>
              <a:rPr lang="ko-KR" altLang="en-US" b="1" dirty="0" err="1">
                <a:solidFill>
                  <a:srgbClr val="0E0E0E"/>
                </a:solidFill>
                <a:effectLst/>
                <a:latin typeface=".AppleSystemUIFont"/>
              </a:rPr>
              <a:t>수렴률</a:t>
            </a:r>
            <a:r>
              <a:rPr lang="en-US" altLang="ko-KR" b="1" dirty="0">
                <a:solidFill>
                  <a:srgbClr val="0E0E0E"/>
                </a:solidFill>
                <a:effectLst/>
                <a:latin typeface=".AppleSystemUIFont"/>
              </a:rPr>
              <a:t>(</a:t>
            </a:r>
            <a:r>
              <a:rPr lang="en" altLang="ko-KR" b="1" dirty="0">
                <a:solidFill>
                  <a:srgbClr val="0E0E0E"/>
                </a:solidFill>
                <a:effectLst/>
                <a:latin typeface=".AppleSystemUIFont"/>
              </a:rPr>
              <a:t>convergence rate)</a:t>
            </a:r>
            <a:r>
              <a:rPr lang="ko-KR" altLang="en-US" b="1" dirty="0">
                <a:solidFill>
                  <a:srgbClr val="0E0E0E"/>
                </a:solidFill>
                <a:effectLst/>
                <a:latin typeface=".AppleSystemUIFont"/>
              </a:rPr>
              <a:t>을 이론적으로 분석하고 보장</a:t>
            </a:r>
            <a:r>
              <a:rPr lang="ko-KR" altLang="en-US" b="1" dirty="0">
                <a:effectLst/>
              </a:rPr>
              <a:t>하기 위해 필요한 </a:t>
            </a:r>
            <a:r>
              <a:rPr lang="ko-KR" altLang="en-US" b="1" dirty="0" err="1">
                <a:effectLst/>
              </a:rPr>
              <a:t>여러개의</a:t>
            </a:r>
            <a:r>
              <a:rPr lang="ko-KR" altLang="en-US" b="1" dirty="0">
                <a:effectLst/>
              </a:rPr>
              <a:t> 가정</a:t>
            </a:r>
            <a:r>
              <a:rPr lang="en-US" altLang="ko-KR" b="1" dirty="0">
                <a:effectLst/>
              </a:rPr>
              <a:t>(</a:t>
            </a:r>
            <a:r>
              <a:rPr lang="en" altLang="ko-KR" b="1" dirty="0">
                <a:effectLst/>
              </a:rPr>
              <a:t>Assumptions)</a:t>
            </a:r>
            <a:r>
              <a:rPr lang="en" altLang="ko-KR" dirty="0"/>
              <a:t> </a:t>
            </a:r>
            <a:r>
              <a:rPr lang="ko-KR" altLang="en-US" dirty="0"/>
              <a:t>을 설정했음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>
                <a:solidFill>
                  <a:srgbClr val="0E0E0E"/>
                </a:solidFill>
                <a:effectLst/>
                <a:latin typeface=".AppleSystemUIFont"/>
              </a:rPr>
              <a:t> </a:t>
            </a:r>
            <a:endParaRPr lang="en-US" altLang="ko-KR" dirty="0"/>
          </a:p>
          <a:p>
            <a:endParaRPr kumimoji="1" lang="en-US" altLang="en-US" dirty="0"/>
          </a:p>
          <a:p>
            <a:r>
              <a:rPr lang="en" altLang="ko-KR" b="1" i="1" dirty="0">
                <a:effectLst/>
              </a:rPr>
              <a:t>Assumption 1: </a:t>
            </a:r>
            <a:r>
              <a:rPr lang="ko-KR" altLang="en-US" b="1" i="1" dirty="0">
                <a:effectLst/>
              </a:rPr>
              <a:t>손실 함수 </a:t>
            </a:r>
            <a:r>
              <a:rPr lang="en" altLang="ko-KR" b="1" i="1" dirty="0">
                <a:effectLst/>
              </a:rPr>
              <a:t>Li </a:t>
            </a:r>
            <a:r>
              <a:rPr lang="ko-KR" altLang="en-US" b="1" i="1" dirty="0">
                <a:effectLst/>
              </a:rPr>
              <a:t>은 </a:t>
            </a:r>
            <a:r>
              <a:rPr lang="en" altLang="ko-KR" b="1" i="1" dirty="0">
                <a:effectLst/>
              </a:rPr>
              <a:t>L-</a:t>
            </a:r>
            <a:r>
              <a:rPr lang="ko-KR" altLang="en-US" b="1" i="1" dirty="0" err="1">
                <a:effectLst/>
              </a:rPr>
              <a:t>스무스</a:t>
            </a:r>
            <a:r>
              <a:rPr lang="en-US" altLang="ko-KR" b="1" i="1" dirty="0">
                <a:effectLst/>
              </a:rPr>
              <a:t>(</a:t>
            </a:r>
            <a:r>
              <a:rPr lang="en" altLang="ko-KR" b="1" i="1" dirty="0">
                <a:effectLst/>
              </a:rPr>
              <a:t>L-smooth)</a:t>
            </a:r>
            <a:r>
              <a:rPr lang="ko-KR" altLang="en-US" b="1" i="1" dirty="0">
                <a:effectLst/>
              </a:rPr>
              <a:t>하다</a:t>
            </a:r>
            <a:r>
              <a:rPr lang="en-US" altLang="ko-KR" b="1" i="1" dirty="0">
                <a:effectLst/>
              </a:rPr>
              <a:t>.</a:t>
            </a:r>
          </a:p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mbol" pitchFamily="2" charset="2"/>
              <a:buChar char="Þ"/>
              <a:tabLst/>
              <a:defRPr/>
            </a:pPr>
            <a:r>
              <a:rPr lang="ko-KR" altLang="en-US" dirty="0">
                <a:solidFill>
                  <a:srgbClr val="0E0E0E"/>
                </a:solidFill>
                <a:effectLst/>
                <a:latin typeface=".AppleSystemUIFont"/>
              </a:rPr>
              <a:t>손실 함수의 </a:t>
            </a:r>
            <a:r>
              <a:rPr lang="ko-KR" altLang="en-US" dirty="0" err="1">
                <a:solidFill>
                  <a:srgbClr val="0E0E0E"/>
                </a:solidFill>
                <a:effectLst/>
                <a:latin typeface=".AppleSystemUIFont"/>
              </a:rPr>
              <a:t>그라디언트를</a:t>
            </a:r>
            <a:r>
              <a:rPr lang="ko-KR" altLang="en-US" dirty="0">
                <a:solidFill>
                  <a:srgbClr val="0E0E0E"/>
                </a:solidFill>
                <a:effectLst/>
                <a:latin typeface=".AppleSystemUIFont"/>
              </a:rPr>
              <a:t> 특정 상수 </a:t>
            </a:r>
            <a:r>
              <a:rPr lang="en" altLang="ko-KR" dirty="0">
                <a:solidFill>
                  <a:srgbClr val="0E0E0E"/>
                </a:solidFill>
                <a:effectLst/>
                <a:latin typeface=".AppleSystemUIFont"/>
              </a:rPr>
              <a:t>L</a:t>
            </a:r>
            <a:r>
              <a:rPr lang="ko-KR" altLang="en-US" dirty="0">
                <a:solidFill>
                  <a:srgbClr val="0E0E0E"/>
                </a:solidFill>
                <a:effectLst/>
                <a:latin typeface=".AppleSystemUIFont"/>
              </a:rPr>
              <a:t>로 제한하여 손실 함수가 너무 급격하게 변화하는 것을 방지</a:t>
            </a:r>
            <a:endParaRPr lang="en-US" altLang="ko-KR" dirty="0">
              <a:solidFill>
                <a:srgbClr val="0E0E0E"/>
              </a:solidFill>
              <a:effectLst/>
              <a:latin typeface=".AppleSystemUIFont"/>
            </a:endParaRPr>
          </a:p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mbol" pitchFamily="2" charset="2"/>
              <a:buChar char="Þ"/>
              <a:tabLst/>
              <a:defRPr/>
            </a:pPr>
            <a:r>
              <a:rPr lang="en-US" altLang="ko-KR" dirty="0"/>
              <a:t>P: </a:t>
            </a:r>
            <a:r>
              <a:rPr lang="ko-KR" altLang="en-US" dirty="0"/>
              <a:t>특정 시점에서의 프롬프트 벡터</a:t>
            </a:r>
            <a:r>
              <a:rPr lang="en-US" altLang="ko-KR" dirty="0"/>
              <a:t>, P’ : </a:t>
            </a:r>
            <a:r>
              <a:rPr lang="ko-KR" altLang="en-US" dirty="0"/>
              <a:t>다른 시점에서의 프롬프트 벡터 또는 파라미터</a:t>
            </a:r>
            <a:r>
              <a:rPr lang="en-US" altLang="ko-KR" dirty="0"/>
              <a:t>.</a:t>
            </a:r>
          </a:p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mbol" pitchFamily="2" charset="2"/>
              <a:buChar char="Þ"/>
              <a:tabLst/>
              <a:defRPr/>
            </a:pPr>
            <a:r>
              <a:rPr lang="ko-KR" altLang="en-US" dirty="0"/>
              <a:t>손실 함수의 </a:t>
            </a:r>
            <a:r>
              <a:rPr lang="ko-KR" altLang="en-US" b="1" dirty="0" err="1">
                <a:effectLst/>
              </a:rPr>
              <a:t>그라디언트</a:t>
            </a:r>
            <a:r>
              <a:rPr lang="ko-KR" altLang="en-US" b="1" dirty="0">
                <a:effectLst/>
              </a:rPr>
              <a:t> 변화량</a:t>
            </a:r>
            <a:r>
              <a:rPr lang="ko-KR" altLang="en-US" dirty="0"/>
              <a:t>이 </a:t>
            </a:r>
            <a:r>
              <a:rPr lang="ko-KR" altLang="en-US" b="1" dirty="0">
                <a:effectLst/>
              </a:rPr>
              <a:t>두 점 사이의 거리에 비례하여 제한</a:t>
            </a:r>
            <a:endParaRPr lang="en-US" altLang="ko-KR" b="1" dirty="0">
              <a:effectLst/>
            </a:endParaRPr>
          </a:p>
          <a:p>
            <a:r>
              <a:rPr lang="ko-KR" altLang="en-US" dirty="0">
                <a:effectLst/>
              </a:rPr>
              <a:t>결론적으로</a:t>
            </a:r>
            <a:r>
              <a:rPr lang="en-US" altLang="ko-KR" dirty="0">
                <a:effectLst/>
              </a:rPr>
              <a:t>, </a:t>
            </a:r>
            <a:r>
              <a:rPr lang="ko-KR" altLang="en-US" dirty="0">
                <a:effectLst/>
              </a:rPr>
              <a:t>이 가정은 </a:t>
            </a:r>
            <a:r>
              <a:rPr lang="ko-KR" altLang="en-US" b="1" dirty="0">
                <a:effectLst/>
              </a:rPr>
              <a:t>로컬 업데이트 과정에서 프롬프트 벡터의 과도한 변화</a:t>
            </a:r>
            <a:r>
              <a:rPr lang="en-US" altLang="ko-KR" b="1" dirty="0">
                <a:effectLst/>
              </a:rPr>
              <a:t>(</a:t>
            </a:r>
            <a:r>
              <a:rPr lang="ko-KR" altLang="en-US" b="1" dirty="0">
                <a:effectLst/>
              </a:rPr>
              <a:t>즉</a:t>
            </a:r>
            <a:r>
              <a:rPr lang="en-US" altLang="ko-KR" b="1" dirty="0">
                <a:effectLst/>
              </a:rPr>
              <a:t>, </a:t>
            </a:r>
            <a:r>
              <a:rPr lang="ko-KR" altLang="en-US" b="1" dirty="0">
                <a:effectLst/>
              </a:rPr>
              <a:t>이상치나 튀는 업데이트</a:t>
            </a:r>
            <a:r>
              <a:rPr lang="en-US" altLang="ko-KR" b="1" dirty="0">
                <a:effectLst/>
              </a:rPr>
              <a:t>)</a:t>
            </a:r>
            <a:r>
              <a:rPr lang="ko-KR" altLang="en-US" b="1" dirty="0" err="1">
                <a:effectLst/>
              </a:rPr>
              <a:t>를</a:t>
            </a:r>
            <a:r>
              <a:rPr lang="ko-KR" altLang="en-US" b="1" dirty="0">
                <a:effectLst/>
              </a:rPr>
              <a:t> 억제하여 안정적이고 일관된 학습이 가능하도록 보장</a:t>
            </a:r>
            <a:r>
              <a:rPr kumimoji="1" lang="ko-KR" altLang="en-US" dirty="0"/>
              <a:t>이 논문에서는 </a:t>
            </a:r>
            <a:r>
              <a:rPr lang="ko-KR" altLang="en-US" b="1" dirty="0">
                <a:effectLst/>
              </a:rPr>
              <a:t>알고리즘의 수렴 속도</a:t>
            </a:r>
            <a:r>
              <a:rPr lang="en-US" altLang="ko-KR" b="1" dirty="0">
                <a:effectLst/>
              </a:rPr>
              <a:t>(</a:t>
            </a:r>
            <a:r>
              <a:rPr lang="en" altLang="ko-KR" b="1" dirty="0">
                <a:effectLst/>
              </a:rPr>
              <a:t>convergence rate)</a:t>
            </a:r>
            <a:r>
              <a:rPr lang="ko-KR" altLang="en-US" b="1" dirty="0" err="1">
                <a:effectLst/>
              </a:rPr>
              <a:t>를</a:t>
            </a:r>
            <a:r>
              <a:rPr lang="ko-KR" altLang="en-US" b="1" dirty="0">
                <a:effectLst/>
              </a:rPr>
              <a:t> 분석하기 위해 필요한 </a:t>
            </a:r>
            <a:r>
              <a:rPr lang="ko-KR" altLang="en-US" b="1" dirty="0" err="1">
                <a:effectLst/>
              </a:rPr>
              <a:t>여러개의</a:t>
            </a:r>
            <a:r>
              <a:rPr lang="ko-KR" altLang="en-US" b="1" dirty="0">
                <a:effectLst/>
              </a:rPr>
              <a:t> 가정</a:t>
            </a:r>
            <a:r>
              <a:rPr lang="en-US" altLang="ko-KR" b="1" dirty="0">
                <a:effectLst/>
              </a:rPr>
              <a:t>(</a:t>
            </a:r>
            <a:r>
              <a:rPr lang="en" altLang="ko-KR" b="1" dirty="0">
                <a:effectLst/>
              </a:rPr>
              <a:t>Assumptions)</a:t>
            </a:r>
            <a:r>
              <a:rPr lang="en" altLang="ko-KR" dirty="0"/>
              <a:t> </a:t>
            </a:r>
            <a:r>
              <a:rPr lang="ko-KR" altLang="en-US" dirty="0"/>
              <a:t>을 설정했음</a:t>
            </a:r>
            <a:r>
              <a:rPr lang="en-US" altLang="ko-KR" dirty="0"/>
              <a:t>.</a:t>
            </a:r>
          </a:p>
          <a:p>
            <a:endParaRPr kumimoji="1" lang="en-US" altLang="en-US" dirty="0"/>
          </a:p>
          <a:p>
            <a:r>
              <a:rPr lang="en" altLang="ko-KR" b="1" i="1" dirty="0">
                <a:effectLst/>
              </a:rPr>
              <a:t>Assumption </a:t>
            </a:r>
            <a:r>
              <a:rPr lang="en-US" altLang="ko-KR" b="1" i="1" dirty="0">
                <a:effectLst/>
              </a:rPr>
              <a:t>2:</a:t>
            </a:r>
            <a:r>
              <a:rPr lang="ko-KR" altLang="en-US" b="1" i="1" dirty="0">
                <a:effectLst/>
              </a:rPr>
              <a:t> </a:t>
            </a:r>
            <a:r>
              <a:rPr lang="ko-KR" altLang="en-US" dirty="0">
                <a:effectLst/>
              </a:rPr>
              <a:t>클라이언트 </a:t>
            </a:r>
            <a:r>
              <a:rPr lang="en" altLang="ko-KR" dirty="0" err="1">
                <a:effectLst/>
              </a:rPr>
              <a:t>i</a:t>
            </a:r>
            <a:r>
              <a:rPr lang="ko-KR" altLang="en-US" dirty="0">
                <a:effectLst/>
              </a:rPr>
              <a:t>의 </a:t>
            </a:r>
            <a:r>
              <a:rPr lang="ko-KR" altLang="en-US" dirty="0" err="1">
                <a:effectLst/>
              </a:rPr>
              <a:t>그래디언트와</a:t>
            </a:r>
            <a:r>
              <a:rPr lang="ko-KR" altLang="en-US" dirty="0">
                <a:effectLst/>
              </a:rPr>
              <a:t> 평균 </a:t>
            </a:r>
            <a:r>
              <a:rPr lang="ko-KR" altLang="en-US" dirty="0" err="1">
                <a:effectLst/>
              </a:rPr>
              <a:t>그래디언트</a:t>
            </a:r>
            <a:r>
              <a:rPr lang="ko-KR" altLang="en-US" dirty="0">
                <a:effectLst/>
              </a:rPr>
              <a:t> 간의 차이는 델타로 제한됨</a:t>
            </a:r>
            <a:r>
              <a:rPr lang="en-US" altLang="ko-KR" dirty="0">
                <a:effectLst/>
              </a:rPr>
              <a:t>.</a:t>
            </a:r>
          </a:p>
          <a:p>
            <a:pPr marL="171450" indent="-171450">
              <a:buFont typeface="Symbol" pitchFamily="2" charset="2"/>
              <a:buChar char="Þ"/>
            </a:pPr>
            <a:r>
              <a:rPr lang="ko-KR" altLang="en-US" dirty="0">
                <a:effectLst/>
              </a:rPr>
              <a:t>이 가정은 </a:t>
            </a:r>
            <a:r>
              <a:rPr lang="ko-KR" altLang="en-US" b="1" dirty="0">
                <a:effectLst/>
              </a:rPr>
              <a:t>클라이언트별 로컬 </a:t>
            </a:r>
            <a:r>
              <a:rPr lang="ko-KR" altLang="en-US" b="1" dirty="0" err="1">
                <a:effectLst/>
              </a:rPr>
              <a:t>그래디언트가</a:t>
            </a:r>
            <a:r>
              <a:rPr lang="ko-KR" altLang="en-US" b="1" dirty="0">
                <a:effectLst/>
              </a:rPr>
              <a:t> 평균 </a:t>
            </a:r>
            <a:r>
              <a:rPr lang="ko-KR" altLang="en-US" b="1" dirty="0" err="1">
                <a:effectLst/>
              </a:rPr>
              <a:t>그래디언트로부터</a:t>
            </a:r>
            <a:r>
              <a:rPr lang="ko-KR" altLang="en-US" b="1" dirty="0">
                <a:effectLst/>
              </a:rPr>
              <a:t> 너무 멀리 벗어나지 않도록 보장</a:t>
            </a:r>
            <a:r>
              <a:rPr lang="ko-KR" altLang="en-US" dirty="0">
                <a:effectLst/>
              </a:rPr>
              <a:t>하기 위한 것</a:t>
            </a:r>
            <a:endParaRPr lang="en-US" altLang="ko-KR" dirty="0">
              <a:effectLst/>
            </a:endParaRPr>
          </a:p>
          <a:p>
            <a:pPr marL="171450" indent="-171450">
              <a:buFont typeface="Symbol" pitchFamily="2" charset="2"/>
              <a:buChar char="Þ"/>
            </a:pPr>
            <a:r>
              <a:rPr lang="ko-KR" altLang="en-US" b="1" i="1" dirty="0">
                <a:effectLst/>
              </a:rPr>
              <a:t> </a:t>
            </a:r>
            <a:r>
              <a:rPr lang="ko-KR" altLang="en-US" dirty="0">
                <a:effectLst/>
              </a:rPr>
              <a:t>즉</a:t>
            </a:r>
            <a:r>
              <a:rPr lang="en-US" altLang="ko-KR" dirty="0">
                <a:effectLst/>
              </a:rPr>
              <a:t>, </a:t>
            </a:r>
            <a:r>
              <a:rPr lang="ko-KR" altLang="en-US" b="1" dirty="0">
                <a:effectLst/>
              </a:rPr>
              <a:t>모든 클라이언트에서 계산된 </a:t>
            </a:r>
            <a:r>
              <a:rPr lang="ko-KR" altLang="en-US" b="1" dirty="0" err="1">
                <a:effectLst/>
              </a:rPr>
              <a:t>그래디언트가</a:t>
            </a:r>
            <a:r>
              <a:rPr lang="ko-KR" altLang="en-US" b="1" dirty="0">
                <a:effectLst/>
              </a:rPr>
              <a:t> 적절히 일관성을 가지고 학습에 기여한다는 가정</a:t>
            </a:r>
            <a:r>
              <a:rPr lang="ko-KR" altLang="en-US" dirty="0">
                <a:effectLst/>
              </a:rPr>
              <a:t>을 설정하는 것</a:t>
            </a:r>
            <a:r>
              <a:rPr lang="en-US" altLang="ko-KR" dirty="0">
                <a:effectLst/>
              </a:rPr>
              <a:t>.</a:t>
            </a:r>
            <a:endParaRPr lang="en-US" altLang="ko-KR" b="1" i="1" dirty="0"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AFC1D3-99BC-40C0-BC3F-588867A5A8E2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14964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1" i="1" dirty="0">
                <a:effectLst/>
              </a:rPr>
              <a:t>Lemma</a:t>
            </a:r>
            <a:r>
              <a:rPr lang="en" altLang="ko-KR" b="1" i="1" dirty="0">
                <a:effectLst/>
              </a:rPr>
              <a:t>1: </a:t>
            </a:r>
            <a:r>
              <a:rPr lang="ko-KR" altLang="en-US" dirty="0"/>
              <a:t>클라이언트를 무작위로 선택하여 학습에 참여시킬 때</a:t>
            </a:r>
            <a:r>
              <a:rPr lang="en-US" altLang="ko-KR" dirty="0"/>
              <a:t>, </a:t>
            </a:r>
            <a:r>
              <a:rPr lang="ko-KR" altLang="en-US" b="1" dirty="0">
                <a:effectLst/>
              </a:rPr>
              <a:t>선택된 클라이언트의 평균 </a:t>
            </a:r>
            <a:r>
              <a:rPr lang="ko-KR" altLang="en-US" b="1" dirty="0" err="1">
                <a:effectLst/>
              </a:rPr>
              <a:t>그라디언트와</a:t>
            </a:r>
            <a:r>
              <a:rPr lang="ko-KR" altLang="en-US" b="1" dirty="0">
                <a:effectLst/>
              </a:rPr>
              <a:t> 전체 평균 </a:t>
            </a:r>
            <a:r>
              <a:rPr lang="ko-KR" altLang="en-US" b="1" dirty="0" err="1">
                <a:effectLst/>
              </a:rPr>
              <a:t>그라디언트</a:t>
            </a:r>
            <a:r>
              <a:rPr lang="ko-KR" altLang="en-US" b="1" dirty="0">
                <a:effectLst/>
              </a:rPr>
              <a:t> 간의 분산은 다음과 같이 </a:t>
            </a:r>
            <a:r>
              <a:rPr lang="ko-KR" altLang="en-US" b="1" dirty="0" err="1">
                <a:effectLst/>
              </a:rPr>
              <a:t>상한값으로</a:t>
            </a:r>
            <a:r>
              <a:rPr lang="ko-KR" altLang="en-US" b="1" dirty="0">
                <a:effectLst/>
              </a:rPr>
              <a:t> 제한</a:t>
            </a:r>
            <a:r>
              <a:rPr lang="ko-KR" altLang="en-US" dirty="0"/>
              <a:t>됨</a:t>
            </a:r>
            <a:endParaRPr lang="en-US" altLang="ko-KR" dirty="0"/>
          </a:p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mbol" pitchFamily="2" charset="2"/>
              <a:buChar char="Þ"/>
              <a:tabLst/>
              <a:defRPr/>
            </a:pPr>
            <a:r>
              <a:rPr lang="en-US" altLang="ko-KR" b="1" i="1" dirty="0">
                <a:effectLst/>
              </a:rPr>
              <a:t> </a:t>
            </a:r>
            <a:r>
              <a:rPr lang="ko-KR" altLang="en-US" b="1" dirty="0" err="1">
                <a:effectLst/>
              </a:rPr>
              <a:t>상한값</a:t>
            </a:r>
            <a:r>
              <a:rPr lang="en-US" altLang="ko-KR" b="1" dirty="0">
                <a:effectLst/>
              </a:rPr>
              <a:t>: </a:t>
            </a:r>
            <a:r>
              <a:rPr lang="en" altLang="ko-KR" b="1" dirty="0">
                <a:effectLst/>
              </a:rPr>
              <a:t>Assumption 2</a:t>
            </a:r>
            <a:r>
              <a:rPr lang="ko-KR" altLang="en-US" b="1" dirty="0">
                <a:effectLst/>
              </a:rPr>
              <a:t>에서 정의한 </a:t>
            </a:r>
            <a:r>
              <a:rPr lang="en" altLang="ko-KR" b="1" dirty="0">
                <a:effectLst/>
              </a:rPr>
              <a:t>delta_L^2</a:t>
            </a:r>
            <a:r>
              <a:rPr lang="ko-KR" altLang="en-US" b="1" dirty="0">
                <a:effectLst/>
              </a:rPr>
              <a:t>와 클라이언트 수 </a:t>
            </a:r>
            <a:r>
              <a:rPr lang="en" altLang="ko-KR" b="1" dirty="0">
                <a:effectLst/>
              </a:rPr>
              <a:t>n </a:t>
            </a:r>
            <a:r>
              <a:rPr lang="ko-KR" altLang="en-US" b="1" dirty="0">
                <a:effectLst/>
              </a:rPr>
              <a:t>및 선택된 클라이언트 수 </a:t>
            </a:r>
            <a:r>
              <a:rPr lang="en" altLang="ko-KR" b="1" dirty="0">
                <a:effectLst/>
              </a:rPr>
              <a:t>m</a:t>
            </a:r>
            <a:r>
              <a:rPr lang="ko-KR" altLang="en-US" b="1" dirty="0">
                <a:effectLst/>
              </a:rPr>
              <a:t>의 비율에 의해 제한</a:t>
            </a:r>
            <a:endParaRPr lang="en-US" altLang="ko-KR" b="1" dirty="0">
              <a:effectLst/>
            </a:endParaRPr>
          </a:p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mbol" pitchFamily="2" charset="2"/>
              <a:buChar char="Þ"/>
              <a:tabLst/>
              <a:defRPr/>
            </a:pPr>
            <a:r>
              <a:rPr lang="ko-KR" altLang="en-US" b="1" dirty="0">
                <a:effectLst/>
              </a:rPr>
              <a:t> </a:t>
            </a:r>
            <a:r>
              <a:rPr lang="en" altLang="ko-KR" b="1" dirty="0">
                <a:effectLst/>
              </a:rPr>
              <a:t>Lemma 1</a:t>
            </a:r>
            <a:r>
              <a:rPr lang="ko-KR" altLang="en-US" b="1" dirty="0">
                <a:effectLst/>
              </a:rPr>
              <a:t>은 이러한 무작위 샘플링에도 불구하고</a:t>
            </a:r>
            <a:r>
              <a:rPr lang="en-US" altLang="ko-KR" b="1" dirty="0">
                <a:effectLst/>
              </a:rPr>
              <a:t>, </a:t>
            </a:r>
            <a:r>
              <a:rPr lang="ko-KR" altLang="en-US" b="1" dirty="0">
                <a:effectLst/>
              </a:rPr>
              <a:t>선택된 클라이언트의 평균 </a:t>
            </a:r>
            <a:r>
              <a:rPr lang="ko-KR" altLang="en-US" b="1" dirty="0" err="1">
                <a:effectLst/>
              </a:rPr>
              <a:t>그라디언트와</a:t>
            </a:r>
            <a:r>
              <a:rPr lang="ko-KR" altLang="en-US" b="1" dirty="0">
                <a:effectLst/>
              </a:rPr>
              <a:t> 전체 클라이언트의 평균 </a:t>
            </a:r>
            <a:r>
              <a:rPr lang="ko-KR" altLang="en-US" b="1" dirty="0" err="1">
                <a:effectLst/>
              </a:rPr>
              <a:t>그라디언트</a:t>
            </a:r>
            <a:r>
              <a:rPr lang="ko-KR" altLang="en-US" b="1" dirty="0">
                <a:effectLst/>
              </a:rPr>
              <a:t> 간의 차이가 제한됨을 보장 </a:t>
            </a:r>
            <a:endParaRPr lang="en-US" altLang="ko-KR" b="1" dirty="0">
              <a:effectLst/>
            </a:endParaRPr>
          </a:p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mbol" pitchFamily="2" charset="2"/>
              <a:buChar char="Þ"/>
              <a:tabLst/>
              <a:defRPr/>
            </a:pPr>
            <a:r>
              <a:rPr lang="en-US" altLang="ko-KR" b="1" dirty="0">
                <a:effectLst/>
              </a:rPr>
              <a:t> </a:t>
            </a:r>
            <a:r>
              <a:rPr lang="ko-KR" altLang="en-US" b="1" dirty="0">
                <a:effectLst/>
              </a:rPr>
              <a:t>클라이언트 간 데이터 이질성으로 인해 발생하는 편차를 </a:t>
            </a:r>
            <a:r>
              <a:rPr lang="ko-KR" altLang="en-US" b="1" dirty="0" err="1">
                <a:effectLst/>
              </a:rPr>
              <a:t>상한값으로</a:t>
            </a:r>
            <a:r>
              <a:rPr lang="ko-KR" altLang="en-US" b="1" dirty="0">
                <a:effectLst/>
              </a:rPr>
              <a:t> 제한</a:t>
            </a:r>
            <a:endParaRPr lang="en-US" altLang="ko-KR" b="1" dirty="0">
              <a:effectLst/>
            </a:endParaRPr>
          </a:p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mbol" pitchFamily="2" charset="2"/>
              <a:buChar char="Þ"/>
              <a:tabLst/>
              <a:defRPr/>
            </a:pPr>
            <a:endParaRPr lang="en-US" altLang="ko-KR" b="1" dirty="0">
              <a:effectLst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i="1" dirty="0">
                <a:effectLst/>
              </a:rPr>
              <a:t>Lemma2:</a:t>
            </a:r>
            <a:r>
              <a:rPr lang="ko-KR" altLang="en-US" b="1" i="1" dirty="0">
                <a:effectLst/>
              </a:rPr>
              <a:t> </a:t>
            </a:r>
            <a:r>
              <a:rPr lang="ko-KR" altLang="en-US" b="1" dirty="0">
                <a:solidFill>
                  <a:srgbClr val="0E0E0E"/>
                </a:solidFill>
                <a:effectLst/>
                <a:latin typeface=".AppleSystemUIFont"/>
              </a:rPr>
              <a:t>로컬 업데이트 중 프롬프트 벡터 </a:t>
            </a:r>
            <a:r>
              <a:rPr lang="en" altLang="ko-KR" dirty="0">
                <a:solidFill>
                  <a:srgbClr val="000000"/>
                </a:solidFill>
                <a:effectLst/>
                <a:latin typeface="Helvetica" pitchFamily="2" charset="0"/>
              </a:rPr>
              <a:t>P_{</a:t>
            </a:r>
            <a:r>
              <a:rPr lang="en" altLang="ko-KR" dirty="0" err="1">
                <a:solidFill>
                  <a:srgbClr val="000000"/>
                </a:solidFill>
                <a:effectLst/>
                <a:latin typeface="Helvetica" pitchFamily="2" charset="0"/>
              </a:rPr>
              <a:t>i,r</a:t>
            </a:r>
            <a:r>
              <a:rPr lang="en" altLang="ko-KR" dirty="0">
                <a:solidFill>
                  <a:srgbClr val="000000"/>
                </a:solidFill>
                <a:effectLst/>
                <a:latin typeface="Helvetica" pitchFamily="2" charset="0"/>
              </a:rPr>
              <a:t>}^t</a:t>
            </a:r>
            <a:r>
              <a:rPr lang="ko-KR" altLang="en-US" b="1" dirty="0">
                <a:solidFill>
                  <a:srgbClr val="0E0E0E"/>
                </a:solidFill>
                <a:effectLst/>
                <a:latin typeface=".AppleSystemUIFont"/>
              </a:rPr>
              <a:t>와 글로벌 프롬프트 </a:t>
            </a:r>
            <a:r>
              <a:rPr lang="en" altLang="ko-KR" dirty="0" err="1">
                <a:solidFill>
                  <a:srgbClr val="000000"/>
                </a:solidFill>
                <a:effectLst/>
                <a:latin typeface="Helvetica" pitchFamily="2" charset="0"/>
              </a:rPr>
              <a:t>P^t</a:t>
            </a:r>
            <a:r>
              <a:rPr lang="en" altLang="ko-KR" b="1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ko-KR" altLang="en-US" b="1" dirty="0">
                <a:solidFill>
                  <a:srgbClr val="0E0E0E"/>
                </a:solidFill>
                <a:effectLst/>
                <a:latin typeface=".AppleSystemUIFont"/>
              </a:rPr>
              <a:t>간의 변화가 제한됨</a:t>
            </a:r>
            <a:endParaRPr lang="ko-KR" altLang="en-US" dirty="0">
              <a:solidFill>
                <a:srgbClr val="0E0E0E"/>
              </a:solidFill>
              <a:effectLst/>
              <a:latin typeface=".AppleSystemUIFont"/>
            </a:endParaRPr>
          </a:p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mbol" pitchFamily="2" charset="2"/>
              <a:buChar char="Þ"/>
              <a:tabLst/>
              <a:defRPr/>
            </a:pPr>
            <a:r>
              <a:rPr lang="ko-KR" altLang="en-US" b="1" dirty="0">
                <a:solidFill>
                  <a:srgbClr val="0E0E0E"/>
                </a:solidFill>
                <a:effectLst/>
                <a:latin typeface=".AppleSystemUIFont"/>
              </a:rPr>
              <a:t>로컬 업데이트가 글로벌 프롬프트로부터 얼마나 멀리 이동할 수 있는지를 제한</a:t>
            </a:r>
            <a:r>
              <a:rPr lang="ko-KR" altLang="en-US" dirty="0">
                <a:solidFill>
                  <a:srgbClr val="0E0E0E"/>
                </a:solidFill>
                <a:effectLst/>
                <a:latin typeface=".AppleSystemUIFont"/>
              </a:rPr>
              <a:t>하는 역할</a:t>
            </a:r>
            <a:endParaRPr lang="en-US" altLang="ko-KR" dirty="0">
              <a:solidFill>
                <a:srgbClr val="0E0E0E"/>
              </a:solidFill>
              <a:effectLst/>
              <a:latin typeface=".AppleSystemUIFont"/>
            </a:endParaRPr>
          </a:p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mbol" pitchFamily="2" charset="2"/>
              <a:buChar char="Þ"/>
              <a:tabLst/>
              <a:defRPr/>
            </a:pPr>
            <a:r>
              <a:rPr lang="ko-KR" altLang="en-US" b="1" dirty="0">
                <a:solidFill>
                  <a:srgbClr val="0E0E0E"/>
                </a:solidFill>
                <a:effectLst/>
                <a:latin typeface=".AppleSystemUIFont"/>
              </a:rPr>
              <a:t> 좌변</a:t>
            </a:r>
            <a:r>
              <a:rPr lang="en-US" altLang="ko-KR" b="1" dirty="0">
                <a:solidFill>
                  <a:srgbClr val="0E0E0E"/>
                </a:solidFill>
                <a:effectLst/>
                <a:latin typeface=".AppleSystemUIFont"/>
              </a:rPr>
              <a:t>:</a:t>
            </a:r>
            <a:r>
              <a:rPr lang="ko-KR" altLang="en-US" b="1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ko-KR" altLang="en-US" b="1" dirty="0">
                <a:effectLst/>
              </a:rPr>
              <a:t>로컬 업데이트에서 </a:t>
            </a:r>
            <a:r>
              <a:rPr lang="en" altLang="ko-KR" dirty="0">
                <a:effectLst/>
              </a:rPr>
              <a:t>R</a:t>
            </a:r>
            <a:r>
              <a:rPr lang="ko-KR" altLang="en-US" b="1" dirty="0">
                <a:effectLst/>
              </a:rPr>
              <a:t>번 반복된 후</a:t>
            </a:r>
            <a:r>
              <a:rPr lang="en-US" altLang="ko-KR" b="1" dirty="0">
                <a:effectLst/>
              </a:rPr>
              <a:t>, </a:t>
            </a:r>
            <a:r>
              <a:rPr lang="ko-KR" altLang="en-US" b="1" dirty="0">
                <a:effectLst/>
              </a:rPr>
              <a:t>로컬 </a:t>
            </a:r>
            <a:r>
              <a:rPr lang="en" altLang="ko-KR" dirty="0">
                <a:effectLst/>
              </a:rPr>
              <a:t>P_{</a:t>
            </a:r>
            <a:r>
              <a:rPr lang="en" altLang="ko-KR" dirty="0" err="1">
                <a:effectLst/>
              </a:rPr>
              <a:t>i,r</a:t>
            </a:r>
            <a:r>
              <a:rPr lang="en" altLang="ko-KR" dirty="0">
                <a:effectLst/>
              </a:rPr>
              <a:t>}^{t}</a:t>
            </a:r>
            <a:r>
              <a:rPr lang="ko-KR" altLang="en-US" b="1" dirty="0">
                <a:effectLst/>
              </a:rPr>
              <a:t>와 글로벌 </a:t>
            </a:r>
            <a:r>
              <a:rPr lang="en" altLang="ko-KR" dirty="0">
                <a:effectLst/>
              </a:rPr>
              <a:t>P^{t}</a:t>
            </a:r>
            <a:r>
              <a:rPr lang="en" altLang="ko-KR" b="1" dirty="0">
                <a:effectLst/>
              </a:rPr>
              <a:t> </a:t>
            </a:r>
            <a:r>
              <a:rPr lang="ko-KR" altLang="en-US" b="1" dirty="0">
                <a:effectLst/>
              </a:rPr>
              <a:t>간의 평균적인 거리로 </a:t>
            </a:r>
            <a:r>
              <a:rPr lang="ko-KR" altLang="en-US" dirty="0">
                <a:solidFill>
                  <a:srgbClr val="0E0E0E"/>
                </a:solidFill>
                <a:effectLst/>
                <a:latin typeface=".AppleSystemUIFont"/>
              </a:rPr>
              <a:t>이는 로컬 프롬프트가 글로벌 프롬프트로부터 얼마나 떨어져 있는지를 측정</a:t>
            </a:r>
          </a:p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mbol" pitchFamily="2" charset="2"/>
              <a:buChar char="Þ"/>
              <a:tabLst/>
              <a:defRPr/>
            </a:pPr>
            <a:r>
              <a:rPr lang="en" altLang="ko-KR" dirty="0">
                <a:solidFill>
                  <a:srgbClr val="000000"/>
                </a:solidFill>
                <a:effectLst/>
                <a:latin typeface="Helvetica" pitchFamily="2" charset="0"/>
              </a:rPr>
              <a:t> R^2 </a:t>
            </a:r>
            <a:r>
              <a:rPr lang="en" altLang="ko-KR" dirty="0">
                <a:solidFill>
                  <a:srgbClr val="0E0E0E"/>
                </a:solidFill>
                <a:effectLst/>
                <a:latin typeface=".AppleSystemUIFont"/>
              </a:rPr>
              <a:t>: </a:t>
            </a:r>
            <a:r>
              <a:rPr lang="ko-KR" altLang="en-US" dirty="0">
                <a:solidFill>
                  <a:srgbClr val="0E0E0E"/>
                </a:solidFill>
                <a:effectLst/>
                <a:latin typeface=".AppleSystemUIFont"/>
              </a:rPr>
              <a:t>로컬 업데이트의 총 </a:t>
            </a:r>
            <a:r>
              <a:rPr lang="ko-KR" altLang="en-US" dirty="0" err="1">
                <a:solidFill>
                  <a:srgbClr val="0E0E0E"/>
                </a:solidFill>
                <a:effectLst/>
                <a:latin typeface=".AppleSystemUIFont"/>
              </a:rPr>
              <a:t>에포크</a:t>
            </a:r>
            <a:r>
              <a:rPr lang="ko-KR" altLang="en-US" dirty="0">
                <a:solidFill>
                  <a:srgbClr val="0E0E0E"/>
                </a:solidFill>
                <a:effectLst/>
                <a:latin typeface=".AppleSystemUIFont"/>
              </a:rPr>
              <a:t> 수 </a:t>
            </a:r>
            <a:r>
              <a:rPr lang="en" altLang="ko-KR" dirty="0">
                <a:solidFill>
                  <a:srgbClr val="000000"/>
                </a:solidFill>
                <a:effectLst/>
                <a:latin typeface="Helvetica" pitchFamily="2" charset="0"/>
              </a:rPr>
              <a:t>R</a:t>
            </a:r>
            <a:r>
              <a:rPr lang="ko-KR" altLang="en-US" dirty="0">
                <a:solidFill>
                  <a:srgbClr val="0E0E0E"/>
                </a:solidFill>
                <a:effectLst/>
                <a:latin typeface=".AppleSystemUIFont"/>
              </a:rPr>
              <a:t>가 증가할수록 거리 제곱 값이 더 커질 수 있음을 반영</a:t>
            </a:r>
            <a:r>
              <a:rPr lang="en-US" altLang="ko-KR" dirty="0">
                <a:solidFill>
                  <a:srgbClr val="0E0E0E"/>
                </a:solidFill>
                <a:effectLst/>
                <a:latin typeface=".AppleSystemUIFont"/>
              </a:rPr>
              <a:t>.</a:t>
            </a:r>
          </a:p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mbol" pitchFamily="2" charset="2"/>
              <a:buChar char="Þ"/>
              <a:tabLst/>
              <a:defRPr/>
            </a:pPr>
            <a:r>
              <a:rPr lang="en" altLang="ko-KR" dirty="0">
                <a:solidFill>
                  <a:srgbClr val="000000"/>
                </a:solidFill>
                <a:effectLst/>
                <a:latin typeface="Helvetica" pitchFamily="2" charset="0"/>
              </a:rPr>
              <a:t> \eta^2 </a:t>
            </a:r>
            <a:r>
              <a:rPr lang="en" altLang="ko-KR" dirty="0">
                <a:solidFill>
                  <a:srgbClr val="0E0E0E"/>
                </a:solidFill>
                <a:effectLst/>
                <a:latin typeface=".AppleSystemUIFont"/>
              </a:rPr>
              <a:t>: </a:t>
            </a:r>
            <a:r>
              <a:rPr lang="ko-KR" altLang="en-US" dirty="0" err="1">
                <a:solidFill>
                  <a:srgbClr val="0E0E0E"/>
                </a:solidFill>
                <a:effectLst/>
                <a:latin typeface=".AppleSystemUIFont"/>
              </a:rPr>
              <a:t>학습률</a:t>
            </a:r>
            <a:r>
              <a:rPr lang="en-US" altLang="ko-KR" dirty="0">
                <a:solidFill>
                  <a:srgbClr val="0E0E0E"/>
                </a:solidFill>
                <a:effectLst/>
                <a:latin typeface=".AppleSystemUIFont"/>
              </a:rPr>
              <a:t>(</a:t>
            </a:r>
            <a:r>
              <a:rPr lang="en" altLang="ko-KR" dirty="0">
                <a:solidFill>
                  <a:srgbClr val="0E0E0E"/>
                </a:solidFill>
                <a:effectLst/>
                <a:latin typeface=".AppleSystemUIFont"/>
              </a:rPr>
              <a:t>learning rate)</a:t>
            </a:r>
            <a:r>
              <a:rPr lang="ko-KR" altLang="en-US" dirty="0">
                <a:solidFill>
                  <a:srgbClr val="0E0E0E"/>
                </a:solidFill>
                <a:effectLst/>
                <a:latin typeface=".AppleSystemUIFont"/>
              </a:rPr>
              <a:t>의 제곱으로</a:t>
            </a:r>
            <a:r>
              <a:rPr lang="en-US" altLang="ko-KR" dirty="0">
                <a:solidFill>
                  <a:srgbClr val="0E0E0E"/>
                </a:solidFill>
                <a:effectLst/>
                <a:latin typeface=".AppleSystemUIFont"/>
              </a:rPr>
              <a:t>, </a:t>
            </a:r>
            <a:r>
              <a:rPr lang="ko-KR" altLang="en-US" dirty="0" err="1">
                <a:solidFill>
                  <a:srgbClr val="0E0E0E"/>
                </a:solidFill>
                <a:effectLst/>
                <a:latin typeface=".AppleSystemUIFont"/>
              </a:rPr>
              <a:t>학습률이</a:t>
            </a:r>
            <a:r>
              <a:rPr lang="ko-KR" altLang="en-US" dirty="0">
                <a:solidFill>
                  <a:srgbClr val="0E0E0E"/>
                </a:solidFill>
                <a:effectLst/>
                <a:latin typeface=".AppleSystemUIFont"/>
              </a:rPr>
              <a:t> 클수록 업데이트 폭이 커질 수 있음을 나타냄</a:t>
            </a:r>
            <a:r>
              <a:rPr lang="en-US" altLang="ko-KR" dirty="0">
                <a:solidFill>
                  <a:srgbClr val="0E0E0E"/>
                </a:solidFill>
                <a:effectLst/>
                <a:latin typeface=".AppleSystemUIFont"/>
              </a:rPr>
              <a:t>.</a:t>
            </a:r>
          </a:p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mbol" pitchFamily="2" charset="2"/>
              <a:buChar char="Þ"/>
              <a:tabLst/>
              <a:defRPr/>
            </a:pPr>
            <a:r>
              <a:rPr lang="ko-KR" altLang="en-US" dirty="0">
                <a:solidFill>
                  <a:srgbClr val="0E0E0E"/>
                </a:solidFill>
                <a:effectLst/>
                <a:latin typeface=".AppleSystemUIFont"/>
              </a:rPr>
              <a:t>즉</a:t>
            </a:r>
            <a:r>
              <a:rPr lang="en-US" altLang="ko-KR" dirty="0">
                <a:solidFill>
                  <a:srgbClr val="0E0E0E"/>
                </a:solidFill>
                <a:effectLst/>
                <a:latin typeface=".AppleSystemUIFont"/>
              </a:rPr>
              <a:t>,</a:t>
            </a:r>
            <a:r>
              <a:rPr lang="ko-KR" altLang="en-US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ko-KR" altLang="en-US" b="1" dirty="0">
                <a:effectLst/>
              </a:rPr>
              <a:t>로컬 업데이트로 인해 발생할 수 있는 편차가 반복 횟수</a:t>
            </a:r>
            <a:r>
              <a:rPr lang="en" altLang="ko-KR" dirty="0">
                <a:effectLst/>
              </a:rPr>
              <a:t>R</a:t>
            </a:r>
            <a:r>
              <a:rPr lang="ko-KR" altLang="en-US" b="1" dirty="0">
                <a:effectLst/>
              </a:rPr>
              <a:t>과 </a:t>
            </a:r>
            <a:r>
              <a:rPr lang="ko-KR" altLang="en-US" b="1" dirty="0" err="1">
                <a:effectLst/>
              </a:rPr>
              <a:t>학습률</a:t>
            </a:r>
            <a:r>
              <a:rPr lang="ko-KR" altLang="en-US" b="1" dirty="0">
                <a:effectLst/>
              </a:rPr>
              <a:t> </a:t>
            </a:r>
            <a:r>
              <a:rPr lang="en-US" altLang="ko-KR" dirty="0">
                <a:effectLst/>
              </a:rPr>
              <a:t>\</a:t>
            </a:r>
            <a:r>
              <a:rPr lang="en" altLang="ko-KR" dirty="0">
                <a:effectLst/>
              </a:rPr>
              <a:t>eta</a:t>
            </a:r>
            <a:r>
              <a:rPr lang="ko-KR" altLang="en-US" b="1" dirty="0">
                <a:effectLst/>
              </a:rPr>
              <a:t>에 따라 제한</a:t>
            </a:r>
            <a:r>
              <a:rPr lang="ko-KR" altLang="en-US" dirty="0"/>
              <a:t>된다는 것을 의미</a:t>
            </a:r>
            <a:endParaRPr lang="en-US" altLang="ko-KR" dirty="0"/>
          </a:p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mbol" pitchFamily="2" charset="2"/>
              <a:buChar char="Þ"/>
              <a:tabLst/>
              <a:defRPr/>
            </a:pPr>
            <a:r>
              <a:rPr lang="ko-KR" altLang="en-US" dirty="0">
                <a:solidFill>
                  <a:srgbClr val="0E0E0E"/>
                </a:solidFill>
                <a:effectLst/>
                <a:latin typeface=".AppleSystemUIFont"/>
              </a:rPr>
              <a:t>이를 조정하여 </a:t>
            </a:r>
            <a:r>
              <a:rPr lang="ko-KR" altLang="en-US" dirty="0">
                <a:effectLst/>
              </a:rPr>
              <a:t>학습 과정에서 모델이 </a:t>
            </a:r>
            <a:r>
              <a:rPr lang="ko-KR" altLang="en-US" b="1" dirty="0">
                <a:effectLst/>
              </a:rPr>
              <a:t>너무 많이 분산되지 않도록 안정적으로 수렴할 수 있음을 보장</a:t>
            </a:r>
            <a:endParaRPr lang="en-US" altLang="ko-KR" b="1" dirty="0">
              <a:effectLst/>
            </a:endParaRPr>
          </a:p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mbol" pitchFamily="2" charset="2"/>
              <a:buChar char="Þ"/>
              <a:tabLst/>
              <a:defRPr/>
            </a:pPr>
            <a:r>
              <a:rPr lang="ko-KR" altLang="en-US" dirty="0">
                <a:solidFill>
                  <a:srgbClr val="0E0E0E"/>
                </a:solidFill>
                <a:effectLst/>
                <a:latin typeface=".AppleSystemUIFont"/>
              </a:rPr>
              <a:t>결론적으로</a:t>
            </a:r>
            <a:r>
              <a:rPr lang="en-US" altLang="ko-KR" dirty="0">
                <a:solidFill>
                  <a:srgbClr val="0E0E0E"/>
                </a:solidFill>
                <a:effectLst/>
                <a:latin typeface=".AppleSystemUIFont"/>
              </a:rPr>
              <a:t>,</a:t>
            </a:r>
            <a:r>
              <a:rPr lang="ko-KR" altLang="en-US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ko-KR" altLang="en-US" dirty="0" err="1">
                <a:solidFill>
                  <a:srgbClr val="0E0E0E"/>
                </a:solidFill>
                <a:effectLst/>
                <a:latin typeface=".AppleSystemUIFont"/>
              </a:rPr>
              <a:t>학습률</a:t>
            </a:r>
            <a:r>
              <a:rPr lang="ko-KR" altLang="en-US" dirty="0">
                <a:solidFill>
                  <a:srgbClr val="0E0E0E"/>
                </a:solidFill>
                <a:effectLst/>
                <a:latin typeface=".AppleSystemUIFont"/>
              </a:rPr>
              <a:t> </a:t>
            </a:r>
            <a:r>
              <a:rPr lang="ko-KR" altLang="en-US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US" altLang="ko-KR" dirty="0">
                <a:solidFill>
                  <a:srgbClr val="000000"/>
                </a:solidFill>
                <a:effectLst/>
                <a:latin typeface="Helvetica" pitchFamily="2" charset="0"/>
              </a:rPr>
              <a:t>\</a:t>
            </a:r>
            <a:r>
              <a:rPr lang="en" altLang="ko-KR" dirty="0">
                <a:solidFill>
                  <a:srgbClr val="000000"/>
                </a:solidFill>
                <a:effectLst/>
                <a:latin typeface="Helvetica" pitchFamily="2" charset="0"/>
              </a:rPr>
              <a:t>eta </a:t>
            </a:r>
            <a:r>
              <a:rPr lang="ko-KR" altLang="en-US" dirty="0">
                <a:solidFill>
                  <a:srgbClr val="0E0E0E"/>
                </a:solidFill>
                <a:effectLst/>
                <a:latin typeface=".AppleSystemUIFont"/>
              </a:rPr>
              <a:t>가 너무 크거나 로컬 </a:t>
            </a:r>
            <a:r>
              <a:rPr lang="ko-KR" altLang="en-US" dirty="0" err="1">
                <a:solidFill>
                  <a:srgbClr val="0E0E0E"/>
                </a:solidFill>
                <a:effectLst/>
                <a:latin typeface=".AppleSystemUIFont"/>
              </a:rPr>
              <a:t>에포크</a:t>
            </a:r>
            <a:r>
              <a:rPr lang="ko-KR" altLang="en-US" dirty="0">
                <a:solidFill>
                  <a:srgbClr val="0E0E0E"/>
                </a:solidFill>
                <a:effectLst/>
                <a:latin typeface=".AppleSystemUIFont"/>
              </a:rPr>
              <a:t> 수 </a:t>
            </a:r>
            <a:r>
              <a:rPr lang="en" altLang="ko-KR" dirty="0">
                <a:solidFill>
                  <a:srgbClr val="000000"/>
                </a:solidFill>
                <a:effectLst/>
                <a:latin typeface="Helvetica" pitchFamily="2" charset="0"/>
              </a:rPr>
              <a:t>R</a:t>
            </a:r>
            <a:r>
              <a:rPr lang="ko-KR" altLang="en-US" dirty="0">
                <a:solidFill>
                  <a:srgbClr val="0E0E0E"/>
                </a:solidFill>
                <a:effectLst/>
                <a:latin typeface=".AppleSystemUIFont"/>
              </a:rPr>
              <a:t>가 너무 많으면 로컬 업데이트가 불안정해질 수 있음</a:t>
            </a:r>
            <a:r>
              <a:rPr lang="en-US" altLang="ko-KR" dirty="0">
                <a:solidFill>
                  <a:srgbClr val="0E0E0E"/>
                </a:solidFill>
                <a:effectLst/>
                <a:latin typeface=".AppleSystemUIFont"/>
              </a:rPr>
              <a:t>.</a:t>
            </a:r>
          </a:p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mbol" pitchFamily="2" charset="2"/>
              <a:buChar char="Þ"/>
              <a:tabLst/>
              <a:defRPr/>
            </a:pPr>
            <a:endParaRPr lang="en-US" altLang="ko-KR" b="1" dirty="0">
              <a:solidFill>
                <a:srgbClr val="0E0E0E"/>
              </a:solidFill>
              <a:effectLst/>
              <a:latin typeface=".AppleSystemUIFont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>
              <a:solidFill>
                <a:srgbClr val="0E0E0E"/>
              </a:solidFill>
              <a:effectLst/>
              <a:latin typeface=".AppleSystemUIFon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AFC1D3-99BC-40C0-BC3F-588867A5A8E2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47223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>
                <a:solidFill>
                  <a:srgbClr val="0E0E0E"/>
                </a:solidFill>
                <a:effectLst/>
                <a:latin typeface=".AppleSystemUIFont"/>
              </a:rPr>
              <a:t>이 정리는 손실 함수의 글로벌 </a:t>
            </a:r>
            <a:r>
              <a:rPr lang="ko-KR" altLang="en-US" b="1" dirty="0" err="1">
                <a:solidFill>
                  <a:srgbClr val="0E0E0E"/>
                </a:solidFill>
                <a:effectLst/>
                <a:latin typeface=".AppleSystemUIFont"/>
              </a:rPr>
              <a:t>그라디언트</a:t>
            </a:r>
            <a:r>
              <a:rPr lang="ko-KR" altLang="en-US" b="1" dirty="0">
                <a:solidFill>
                  <a:srgbClr val="0E0E0E"/>
                </a:solidFill>
                <a:effectLst/>
                <a:latin typeface=".AppleSystemUIFont"/>
              </a:rPr>
              <a:t> 제곱의 </a:t>
            </a:r>
            <a:r>
              <a:rPr lang="ko-KR" altLang="en-US" b="1" dirty="0" err="1">
                <a:solidFill>
                  <a:srgbClr val="0E0E0E"/>
                </a:solidFill>
                <a:effectLst/>
                <a:latin typeface=".AppleSystemUIFont"/>
              </a:rPr>
              <a:t>기댓값</a:t>
            </a:r>
            <a:r>
              <a:rPr lang="ko-KR" altLang="en-US" b="0" dirty="0" err="1">
                <a:solidFill>
                  <a:srgbClr val="0E0E0E"/>
                </a:solidFill>
                <a:effectLst/>
                <a:latin typeface=".AppleSystemUIFont"/>
              </a:rPr>
              <a:t>에</a:t>
            </a:r>
            <a:r>
              <a:rPr lang="ko-KR" altLang="en-US" b="0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ko-KR" altLang="en-US" b="1" dirty="0">
                <a:solidFill>
                  <a:srgbClr val="0E0E0E"/>
                </a:solidFill>
                <a:effectLst/>
                <a:latin typeface=".AppleSystemUIFont"/>
              </a:rPr>
              <a:t>대한 상한을 제공하며</a:t>
            </a:r>
            <a:r>
              <a:rPr lang="en-US" altLang="ko-KR" b="1" dirty="0">
                <a:solidFill>
                  <a:srgbClr val="0E0E0E"/>
                </a:solidFill>
                <a:effectLst/>
                <a:latin typeface=".AppleSystemUIFont"/>
              </a:rPr>
              <a:t>, </a:t>
            </a:r>
            <a:r>
              <a:rPr lang="ko-KR" altLang="en-US" b="1" dirty="0">
                <a:solidFill>
                  <a:srgbClr val="0E0E0E"/>
                </a:solidFill>
                <a:effectLst/>
                <a:latin typeface=".AppleSystemUIFont"/>
              </a:rPr>
              <a:t>이는 </a:t>
            </a:r>
            <a:r>
              <a:rPr lang="ko-KR" altLang="en-US" b="1" dirty="0" err="1">
                <a:solidFill>
                  <a:srgbClr val="0E0E0E"/>
                </a:solidFill>
                <a:effectLst/>
                <a:latin typeface=".AppleSystemUIFont"/>
              </a:rPr>
              <a:t>학습률</a:t>
            </a:r>
            <a:r>
              <a:rPr lang="en-US" altLang="ko-KR" b="1" dirty="0">
                <a:solidFill>
                  <a:srgbClr val="0E0E0E"/>
                </a:solidFill>
                <a:effectLst/>
                <a:latin typeface=".AppleSystemUIFont"/>
              </a:rPr>
              <a:t>, </a:t>
            </a:r>
            <a:r>
              <a:rPr lang="ko-KR" altLang="en-US" b="1" dirty="0">
                <a:solidFill>
                  <a:srgbClr val="0E0E0E"/>
                </a:solidFill>
                <a:effectLst/>
                <a:latin typeface=".AppleSystemUIFont"/>
              </a:rPr>
              <a:t>로컬 </a:t>
            </a:r>
            <a:r>
              <a:rPr lang="ko-KR" altLang="en-US" b="1" dirty="0" err="1">
                <a:solidFill>
                  <a:srgbClr val="0E0E0E"/>
                </a:solidFill>
                <a:effectLst/>
                <a:latin typeface=".AppleSystemUIFont"/>
              </a:rPr>
              <a:t>에포크</a:t>
            </a:r>
            <a:r>
              <a:rPr lang="ko-KR" altLang="en-US" b="1" dirty="0">
                <a:solidFill>
                  <a:srgbClr val="0E0E0E"/>
                </a:solidFill>
                <a:effectLst/>
                <a:latin typeface=".AppleSystemUIFont"/>
              </a:rPr>
              <a:t> 수</a:t>
            </a:r>
            <a:r>
              <a:rPr lang="en-US" altLang="ko-KR" b="1" dirty="0">
                <a:solidFill>
                  <a:srgbClr val="0E0E0E"/>
                </a:solidFill>
                <a:effectLst/>
                <a:latin typeface=".AppleSystemUIFont"/>
              </a:rPr>
              <a:t>, </a:t>
            </a:r>
            <a:r>
              <a:rPr lang="ko-KR" altLang="en-US" b="1" dirty="0">
                <a:solidFill>
                  <a:srgbClr val="0E0E0E"/>
                </a:solidFill>
                <a:effectLst/>
                <a:latin typeface=".AppleSystemUIFont"/>
              </a:rPr>
              <a:t>로컬 </a:t>
            </a:r>
            <a:r>
              <a:rPr lang="ko-KR" altLang="en-US" b="1" dirty="0" err="1">
                <a:solidFill>
                  <a:srgbClr val="0E0E0E"/>
                </a:solidFill>
                <a:effectLst/>
                <a:latin typeface=".AppleSystemUIFont"/>
              </a:rPr>
              <a:t>그라디언트의</a:t>
            </a:r>
            <a:r>
              <a:rPr lang="ko-KR" altLang="en-US" b="1" dirty="0">
                <a:solidFill>
                  <a:srgbClr val="0E0E0E"/>
                </a:solidFill>
                <a:effectLst/>
                <a:latin typeface=".AppleSystemUIFont"/>
              </a:rPr>
              <a:t> 분산 </a:t>
            </a:r>
            <a:r>
              <a:rPr lang="en-US" altLang="ko-KR" b="1" dirty="0">
                <a:solidFill>
                  <a:srgbClr val="0E0E0E"/>
                </a:solidFill>
                <a:effectLst/>
                <a:latin typeface=".AppleSystemUIFont"/>
              </a:rPr>
              <a:t>() </a:t>
            </a:r>
            <a:r>
              <a:rPr lang="ko-KR" altLang="en-US" b="1" dirty="0">
                <a:solidFill>
                  <a:srgbClr val="0E0E0E"/>
                </a:solidFill>
                <a:effectLst/>
                <a:latin typeface=".AppleSystemUIFont"/>
              </a:rPr>
              <a:t>및 전체 통신 라운드 수 에 따라 결정되어 연합학습에서 수렴 안정성을 보장합니다</a:t>
            </a:r>
            <a:r>
              <a:rPr lang="en-US" altLang="ko-KR" b="1" dirty="0">
                <a:solidFill>
                  <a:srgbClr val="0E0E0E"/>
                </a:solidFill>
                <a:effectLst/>
                <a:latin typeface=".AppleSystemUIFont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>
              <a:solidFill>
                <a:srgbClr val="0E0E0E"/>
              </a:solidFill>
              <a:effectLst/>
              <a:latin typeface=".AppleSystemUIFont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>
              <a:solidFill>
                <a:srgbClr val="0E0E0E"/>
              </a:solidFill>
              <a:effectLst/>
              <a:latin typeface=".AppleSystemUIFont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srgbClr val="0E0E0E"/>
                </a:solidFill>
                <a:effectLst/>
                <a:latin typeface=".AppleSystemUIFont"/>
              </a:rPr>
              <a:t>&lt;</a:t>
            </a:r>
            <a:r>
              <a:rPr lang="ko-KR" altLang="en-US" dirty="0">
                <a:solidFill>
                  <a:srgbClr val="0E0E0E"/>
                </a:solidFill>
                <a:effectLst/>
                <a:latin typeface=".AppleSystemUIFont"/>
              </a:rPr>
              <a:t>가정</a:t>
            </a:r>
            <a:r>
              <a:rPr lang="en-US" altLang="ko-KR" dirty="0">
                <a:solidFill>
                  <a:srgbClr val="0E0E0E"/>
                </a:solidFill>
                <a:effectLst/>
                <a:latin typeface=".AppleSystemUIFont"/>
              </a:rPr>
              <a:t>&gt;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" altLang="ko-KR" b="1" dirty="0"/>
              <a:t>Assumption 1 &amp; 2</a:t>
            </a:r>
            <a:r>
              <a:rPr lang="en" altLang="ko-KR" dirty="0"/>
              <a:t>: </a:t>
            </a:r>
            <a:r>
              <a:rPr lang="ko-KR" altLang="en-US" dirty="0"/>
              <a:t>손실 함수가 </a:t>
            </a:r>
            <a:r>
              <a:rPr lang="en" altLang="ko-KR" dirty="0"/>
              <a:t>L-smooth</a:t>
            </a:r>
            <a:r>
              <a:rPr lang="ko-KR" altLang="en-US" dirty="0"/>
              <a:t>라는 가정과 </a:t>
            </a:r>
            <a:r>
              <a:rPr lang="ko-KR" altLang="en-US" dirty="0" err="1"/>
              <a:t>그래디언트의</a:t>
            </a:r>
            <a:r>
              <a:rPr lang="ko-KR" altLang="en-US" dirty="0"/>
              <a:t> 분산이 제한된다는 가정이 필요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b="1" dirty="0" err="1"/>
              <a:t>학습률</a:t>
            </a:r>
            <a:r>
              <a:rPr lang="ko-KR" altLang="en-US" b="1" dirty="0"/>
              <a:t> 조건</a:t>
            </a:r>
            <a:r>
              <a:rPr lang="en-US" altLang="ko-KR" b="1" dirty="0"/>
              <a:t>:</a:t>
            </a:r>
            <a:r>
              <a:rPr lang="ko-KR" altLang="en-US" dirty="0"/>
              <a:t> </a:t>
            </a:r>
            <a:r>
              <a:rPr lang="ko-KR" altLang="en-US" dirty="0" err="1"/>
              <a:t>학습률은</a:t>
            </a:r>
            <a:r>
              <a:rPr lang="ko-KR" altLang="en-US" dirty="0"/>
              <a:t> </a:t>
            </a:r>
            <a:r>
              <a:rPr lang="en-US" altLang="ko-KR" dirty="0"/>
              <a:t>1 / 8</a:t>
            </a:r>
            <a:r>
              <a:rPr lang="en" altLang="ko-KR" dirty="0"/>
              <a:t>RL</a:t>
            </a:r>
            <a:r>
              <a:rPr lang="ko-KR" altLang="en-US" dirty="0"/>
              <a:t>보다 작아야 한다는 제한</a:t>
            </a:r>
            <a:r>
              <a:rPr lang="en-US" altLang="ko-KR" dirty="0"/>
              <a:t>. </a:t>
            </a:r>
            <a:r>
              <a:rPr lang="ko-KR" altLang="en-US" dirty="0"/>
              <a:t>이는 </a:t>
            </a:r>
            <a:r>
              <a:rPr lang="ko-KR" altLang="en-US" dirty="0" err="1"/>
              <a:t>학습률이</a:t>
            </a:r>
            <a:r>
              <a:rPr lang="ko-KR" altLang="en-US" dirty="0"/>
              <a:t> 너무 크면 모델이 발산할 수 있기 때문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" altLang="ko-KR" dirty="0">
                <a:solidFill>
                  <a:srgbClr val="000000"/>
                </a:solidFill>
                <a:effectLst/>
                <a:latin typeface="Helvetica" pitchFamily="2" charset="0"/>
              </a:rPr>
              <a:t>\</a:t>
            </a:r>
            <a:r>
              <a:rPr lang="en" altLang="ko-KR" dirty="0" err="1">
                <a:solidFill>
                  <a:srgbClr val="000000"/>
                </a:solidFill>
                <a:effectLst/>
                <a:latin typeface="Helvetica" pitchFamily="2" charset="0"/>
              </a:rPr>
              <a:t>delta_L</a:t>
            </a:r>
            <a:r>
              <a:rPr lang="en" altLang="ko-KR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" altLang="ko-KR" dirty="0">
                <a:solidFill>
                  <a:srgbClr val="0E0E0E"/>
                </a:solidFill>
                <a:effectLst/>
                <a:latin typeface=".AppleSystemUIFont"/>
              </a:rPr>
              <a:t>: </a:t>
            </a:r>
            <a:r>
              <a:rPr lang="ko-KR" altLang="en-US" dirty="0">
                <a:solidFill>
                  <a:srgbClr val="0E0E0E"/>
                </a:solidFill>
                <a:effectLst/>
                <a:latin typeface=".AppleSystemUIFont"/>
              </a:rPr>
              <a:t>로컬 </a:t>
            </a:r>
            <a:r>
              <a:rPr lang="ko-KR" altLang="en-US" dirty="0" err="1">
                <a:solidFill>
                  <a:srgbClr val="0E0E0E"/>
                </a:solidFill>
                <a:effectLst/>
                <a:latin typeface=".AppleSystemUIFont"/>
              </a:rPr>
              <a:t>그라디언트의</a:t>
            </a:r>
            <a:r>
              <a:rPr lang="ko-KR" altLang="en-US" dirty="0">
                <a:solidFill>
                  <a:srgbClr val="0E0E0E"/>
                </a:solidFill>
                <a:effectLst/>
                <a:latin typeface=".AppleSystemUIFont"/>
              </a:rPr>
              <a:t> 분산</a:t>
            </a:r>
            <a:r>
              <a:rPr lang="en-US" altLang="ko-KR" dirty="0">
                <a:solidFill>
                  <a:srgbClr val="0E0E0E"/>
                </a:solidFill>
                <a:effectLst/>
                <a:latin typeface=".AppleSystemUIFont"/>
              </a:rPr>
              <a:t>(</a:t>
            </a:r>
            <a:r>
              <a:rPr lang="en" altLang="ko-KR" dirty="0">
                <a:solidFill>
                  <a:srgbClr val="0E0E0E"/>
                </a:solidFill>
                <a:effectLst/>
                <a:latin typeface=".AppleSystemUIFont"/>
              </a:rPr>
              <a:t>Assumption 2</a:t>
            </a:r>
            <a:r>
              <a:rPr lang="ko-KR" altLang="en-US" dirty="0">
                <a:solidFill>
                  <a:srgbClr val="0E0E0E"/>
                </a:solidFill>
                <a:effectLst/>
                <a:latin typeface=".AppleSystemUIFont"/>
              </a:rPr>
              <a:t>에서 제한된 값</a:t>
            </a:r>
            <a:r>
              <a:rPr lang="en-US" altLang="ko-KR" dirty="0">
                <a:solidFill>
                  <a:srgbClr val="0E0E0E"/>
                </a:solidFill>
                <a:effectLst/>
                <a:latin typeface=".AppleSystemUIFont"/>
              </a:rPr>
              <a:t>).</a:t>
            </a:r>
            <a:endParaRPr lang="ko-KR" altLang="en-US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srgbClr val="0E0E0E"/>
                </a:solidFill>
                <a:effectLst/>
                <a:latin typeface=".AppleSystemUIFont"/>
              </a:rPr>
              <a:t>&lt;</a:t>
            </a:r>
            <a:r>
              <a:rPr lang="ko-KR" altLang="en-US" dirty="0">
                <a:solidFill>
                  <a:srgbClr val="0E0E0E"/>
                </a:solidFill>
                <a:effectLst/>
                <a:latin typeface=".AppleSystemUIFont"/>
              </a:rPr>
              <a:t>결론</a:t>
            </a:r>
            <a:r>
              <a:rPr lang="en-US" altLang="ko-KR" dirty="0">
                <a:solidFill>
                  <a:srgbClr val="0E0E0E"/>
                </a:solidFill>
                <a:effectLst/>
                <a:latin typeface=".AppleSystemUIFont"/>
              </a:rPr>
              <a:t>&gt;</a:t>
            </a:r>
            <a:r>
              <a:rPr lang="ko-KR" altLang="en-US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endParaRPr lang="en-US" altLang="ko-KR" dirty="0">
              <a:solidFill>
                <a:srgbClr val="0E0E0E"/>
              </a:solidFill>
              <a:effectLst/>
              <a:latin typeface=".AppleSystemUIFont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>
                <a:effectLst/>
              </a:rPr>
              <a:t>전역 프롬프트 </a:t>
            </a:r>
            <a:r>
              <a:rPr lang="en" altLang="ko-KR" b="1" dirty="0" err="1">
                <a:effectLst/>
              </a:rPr>
              <a:t>P^t</a:t>
            </a:r>
            <a:r>
              <a:rPr lang="en" altLang="ko-KR" b="1" dirty="0">
                <a:effectLst/>
              </a:rPr>
              <a:t> </a:t>
            </a:r>
            <a:r>
              <a:rPr lang="ko-KR" altLang="en-US" b="1" dirty="0">
                <a:effectLst/>
              </a:rPr>
              <a:t>가 연합 학습 과정에서 점진적으로 최적화되는 수렴 속도를 나타냄</a:t>
            </a:r>
            <a:r>
              <a:rPr lang="en-US" altLang="ko-KR" b="1" dirty="0">
                <a:effectLst/>
              </a:rPr>
              <a:t>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>
                <a:effectLst/>
              </a:rPr>
              <a:t>수렴 속도는 </a:t>
            </a:r>
            <a:r>
              <a:rPr lang="en" altLang="ko-KR" b="1" dirty="0">
                <a:effectLst/>
              </a:rPr>
              <a:t>T (</a:t>
            </a:r>
            <a:r>
              <a:rPr lang="ko-KR" altLang="en-US" b="1" dirty="0">
                <a:effectLst/>
              </a:rPr>
              <a:t>총 통신 라운드 수</a:t>
            </a:r>
            <a:r>
              <a:rPr lang="en-US" altLang="ko-KR" b="1" dirty="0">
                <a:effectLst/>
              </a:rPr>
              <a:t>), </a:t>
            </a:r>
            <a:r>
              <a:rPr lang="en" altLang="ko-KR" b="1" dirty="0">
                <a:effectLst/>
              </a:rPr>
              <a:t>R (</a:t>
            </a:r>
            <a:r>
              <a:rPr lang="ko-KR" altLang="en-US" b="1" dirty="0">
                <a:effectLst/>
              </a:rPr>
              <a:t>로컬 업데이트 반복 수</a:t>
            </a:r>
            <a:r>
              <a:rPr lang="en-US" altLang="ko-KR" b="1" dirty="0">
                <a:effectLst/>
              </a:rPr>
              <a:t>), </a:t>
            </a:r>
            <a:r>
              <a:rPr lang="en" altLang="ko-KR" b="1" dirty="0">
                <a:effectLst/>
              </a:rPr>
              <a:t>m (</a:t>
            </a:r>
            <a:r>
              <a:rPr lang="ko-KR" altLang="en-US" b="1" dirty="0">
                <a:effectLst/>
              </a:rPr>
              <a:t>참여 클라이언트 수</a:t>
            </a:r>
            <a:r>
              <a:rPr lang="en-US" altLang="ko-KR" b="1" dirty="0">
                <a:effectLst/>
              </a:rPr>
              <a:t>) </a:t>
            </a:r>
            <a:r>
              <a:rPr lang="ko-KR" altLang="en-US" b="1" dirty="0">
                <a:effectLst/>
              </a:rPr>
              <a:t>등에 의해 영향을 받음</a:t>
            </a:r>
            <a:r>
              <a:rPr lang="en-US" altLang="ko-KR" b="1" dirty="0">
                <a:effectLst/>
              </a:rPr>
              <a:t>.</a:t>
            </a:r>
            <a:endParaRPr lang="en-US" altLang="ko-KR" b="1" dirty="0">
              <a:solidFill>
                <a:srgbClr val="0E0E0E"/>
              </a:solidFill>
              <a:effectLst/>
              <a:latin typeface=".AppleSystemUIFont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dirty="0">
                <a:solidFill>
                  <a:srgbClr val="0E0E0E"/>
                </a:solidFill>
                <a:effectLst/>
                <a:latin typeface=".AppleSystemUIFont"/>
              </a:rPr>
              <a:t>&lt;</a:t>
            </a:r>
            <a:r>
              <a:rPr lang="ko-KR" altLang="en-US" b="1" dirty="0" err="1">
                <a:solidFill>
                  <a:srgbClr val="0E0E0E"/>
                </a:solidFill>
                <a:effectLst/>
                <a:latin typeface=".AppleSystemUIFont"/>
              </a:rPr>
              <a:t>좌항</a:t>
            </a:r>
            <a:r>
              <a:rPr lang="en-US" altLang="ko-KR" b="1" dirty="0">
                <a:solidFill>
                  <a:srgbClr val="0E0E0E"/>
                </a:solidFill>
                <a:effectLst/>
                <a:latin typeface=".AppleSystemUIFont"/>
              </a:rPr>
              <a:t>&gt;</a:t>
            </a:r>
            <a:endParaRPr lang="en-US" altLang="ko-KR" dirty="0">
              <a:solidFill>
                <a:srgbClr val="0E0E0E"/>
              </a:solidFill>
              <a:effectLst/>
              <a:latin typeface=".AppleSystemUIFont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err="1">
                <a:solidFill>
                  <a:srgbClr val="0E0E0E"/>
                </a:solidFill>
                <a:effectLst/>
                <a:latin typeface=".AppleSystemUIFont"/>
              </a:rPr>
              <a:t>좌항의</a:t>
            </a:r>
            <a:r>
              <a:rPr lang="ko-KR" altLang="en-US" dirty="0">
                <a:solidFill>
                  <a:srgbClr val="0E0E0E"/>
                </a:solidFill>
                <a:effectLst/>
                <a:latin typeface=".AppleSystemUIFont"/>
              </a:rPr>
              <a:t> 의미</a:t>
            </a:r>
            <a:r>
              <a:rPr lang="en-US" altLang="ko-KR" dirty="0">
                <a:solidFill>
                  <a:srgbClr val="0E0E0E"/>
                </a:solidFill>
                <a:effectLst/>
                <a:latin typeface=".AppleSystemUIFont"/>
              </a:rPr>
              <a:t>:</a:t>
            </a:r>
            <a:r>
              <a:rPr lang="ko-KR" altLang="en-US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ko-KR" altLang="en-US" dirty="0"/>
              <a:t>글로벌 프롬프트 </a:t>
            </a:r>
            <a:r>
              <a:rPr lang="en" altLang="ko-KR" dirty="0"/>
              <a:t>P^{t^*}</a:t>
            </a:r>
            <a:r>
              <a:rPr lang="ko-KR" altLang="en-US" dirty="0"/>
              <a:t>의 손실 함수 </a:t>
            </a:r>
            <a:r>
              <a:rPr lang="en" altLang="ko-KR" dirty="0"/>
              <a:t>{L}</a:t>
            </a:r>
            <a:r>
              <a:rPr lang="ko-KR" altLang="en-US" dirty="0"/>
              <a:t>의 </a:t>
            </a:r>
            <a:r>
              <a:rPr lang="ko-KR" altLang="en-US" dirty="0" err="1"/>
              <a:t>그래디언트의</a:t>
            </a:r>
            <a:r>
              <a:rPr lang="ko-KR" altLang="en-US" dirty="0"/>
              <a:t> 크기에 대한 </a:t>
            </a:r>
            <a:r>
              <a:rPr lang="ko-KR" altLang="en-US" dirty="0" err="1"/>
              <a:t>기대값</a:t>
            </a:r>
            <a:r>
              <a:rPr lang="ko-KR" altLang="en-US" dirty="0"/>
              <a:t> ⇒ 이 값이 작을수록 모델이 최적화 상태에 </a:t>
            </a:r>
            <a:r>
              <a:rPr lang="ko-KR" altLang="en-US" dirty="0" err="1"/>
              <a:t>가까워졌음을</a:t>
            </a:r>
            <a:r>
              <a:rPr lang="ko-KR" altLang="en-US" dirty="0"/>
              <a:t> 의미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&lt;</a:t>
            </a:r>
            <a:r>
              <a:rPr lang="ko-KR" altLang="en-US" dirty="0" err="1"/>
              <a:t>우항</a:t>
            </a:r>
            <a:r>
              <a:rPr lang="en-US" altLang="ko-KR" dirty="0"/>
              <a:t>&gt;</a:t>
            </a:r>
          </a:p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b="1" dirty="0">
                <a:effectLst/>
              </a:rPr>
              <a:t>반복적인 글로벌 업데이트를 수행하면서 손실이 감소하는 것을 설명</a:t>
            </a:r>
            <a:r>
              <a:rPr lang="en-US" altLang="ko-KR" b="1" dirty="0">
                <a:effectLst/>
              </a:rPr>
              <a:t>:</a:t>
            </a:r>
            <a:r>
              <a:rPr lang="ko-KR" altLang="en-US" b="1" dirty="0">
                <a:effectLst/>
              </a:rPr>
              <a:t> </a:t>
            </a:r>
            <a:br>
              <a:rPr lang="en-US" altLang="ko-KR" b="1" dirty="0">
                <a:effectLst/>
              </a:rPr>
            </a:br>
            <a:r>
              <a:rPr lang="ko-KR" altLang="en-US" dirty="0"/>
              <a:t>반복 라운드 횟수</a:t>
            </a:r>
            <a:r>
              <a:rPr lang="en" altLang="ko-KR" dirty="0"/>
              <a:t>T</a:t>
            </a:r>
            <a:r>
              <a:rPr lang="ko-KR" altLang="en-US" dirty="0"/>
              <a:t>와 로컬 업데이트 반복 수 </a:t>
            </a:r>
            <a:r>
              <a:rPr lang="en" altLang="ko-KR" dirty="0"/>
              <a:t>R</a:t>
            </a:r>
            <a:r>
              <a:rPr lang="ko-KR" altLang="en-US" dirty="0"/>
              <a:t>에 반비례 ⇒ </a:t>
            </a:r>
            <a:r>
              <a:rPr lang="ko-KR" altLang="en-US" dirty="0">
                <a:effectLst/>
              </a:rPr>
              <a:t>반복 횟수와 참여 </a:t>
            </a:r>
            <a:r>
              <a:rPr lang="ko-KR" altLang="en-US" dirty="0" err="1">
                <a:effectLst/>
              </a:rPr>
              <a:t>에폭이</a:t>
            </a:r>
            <a:r>
              <a:rPr lang="ko-KR" altLang="en-US" dirty="0">
                <a:effectLst/>
              </a:rPr>
              <a:t> 클수록 수렴 속도가 </a:t>
            </a:r>
            <a:r>
              <a:rPr lang="ko-KR" altLang="en-US" dirty="0" err="1">
                <a:effectLst/>
              </a:rPr>
              <a:t>빨라짐</a:t>
            </a:r>
            <a:r>
              <a:rPr lang="en-US" altLang="ko-KR" dirty="0">
                <a:effectLst/>
              </a:rPr>
              <a:t>.</a:t>
            </a:r>
          </a:p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b="1" dirty="0">
                <a:effectLst/>
              </a:rPr>
              <a:t>클라이언트 간 데이터 이질성이 수렴 속도에 미치는 영향을 나타냄</a:t>
            </a:r>
            <a:r>
              <a:rPr lang="en-US" altLang="ko-KR" b="1" dirty="0">
                <a:effectLst/>
              </a:rPr>
              <a:t>:</a:t>
            </a:r>
            <a:br>
              <a:rPr lang="en-US" altLang="ko-KR" b="1" dirty="0">
                <a:effectLst/>
              </a:rPr>
            </a:br>
            <a:r>
              <a:rPr lang="ko-KR" altLang="en-US" dirty="0"/>
              <a:t>데이터 분산이 클수록 수렴 속도가 느려짐</a:t>
            </a:r>
            <a:r>
              <a:rPr lang="en-US" altLang="ko-KR" dirty="0"/>
              <a:t>.</a:t>
            </a:r>
            <a:endParaRPr lang="en-US" altLang="ko-KR" b="1" dirty="0">
              <a:effectLst/>
            </a:endParaRPr>
          </a:p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b="1" dirty="0">
                <a:effectLst/>
              </a:rPr>
              <a:t>랜덤으로 선택된 클라이언트가 손실에 미치는 영향을 나타내며</a:t>
            </a:r>
            <a:r>
              <a:rPr lang="en-US" altLang="ko-KR" b="1" dirty="0">
                <a:effectLst/>
              </a:rPr>
              <a:t>, </a:t>
            </a:r>
            <a:r>
              <a:rPr lang="ko-KR" altLang="en-US" dirty="0"/>
              <a:t>참여 클라이언트가 많을수록 수렴이 </a:t>
            </a:r>
            <a:r>
              <a:rPr lang="ko-KR" altLang="en-US" dirty="0" err="1"/>
              <a:t>빨라짐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srgbClr val="0E0E0E"/>
                </a:solidFill>
                <a:effectLst/>
                <a:latin typeface=".AppleSystemUIFont"/>
              </a:rPr>
              <a:t>&lt;</a:t>
            </a:r>
            <a:r>
              <a:rPr lang="ko-KR" altLang="en-US" dirty="0">
                <a:solidFill>
                  <a:srgbClr val="0E0E0E"/>
                </a:solidFill>
                <a:effectLst/>
                <a:latin typeface=".AppleSystemUIFont"/>
              </a:rPr>
              <a:t>결론 시간 복잡도</a:t>
            </a:r>
            <a:r>
              <a:rPr lang="en-US" altLang="ko-KR" dirty="0">
                <a:solidFill>
                  <a:srgbClr val="0E0E0E"/>
                </a:solidFill>
                <a:effectLst/>
                <a:latin typeface=".AppleSystemUIFont"/>
              </a:rPr>
              <a:t>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solidFill>
                  <a:srgbClr val="0E0E0E"/>
                </a:solidFill>
                <a:effectLst/>
                <a:latin typeface=".AppleSystemUIFont"/>
              </a:rPr>
              <a:t>그래서 </a:t>
            </a:r>
            <a:r>
              <a:rPr lang="en" altLang="ko-KR" b="1" dirty="0">
                <a:effectLst/>
              </a:rPr>
              <a:t>Theorem 1</a:t>
            </a:r>
            <a:r>
              <a:rPr lang="ko-KR" altLang="en-US" b="1" dirty="0">
                <a:effectLst/>
              </a:rPr>
              <a:t>에서 제시된 수렴 속도가 연합 학습 환경에 따라 어떻게 변하는지 확인해보면</a:t>
            </a:r>
            <a:r>
              <a:rPr lang="en-US" altLang="ko-KR" b="1" dirty="0">
                <a:effectLst/>
              </a:rPr>
              <a:t>,</a:t>
            </a:r>
            <a:r>
              <a:rPr lang="ko-KR" altLang="en-US" b="1" dirty="0">
                <a:effectLst/>
              </a:rPr>
              <a:t> </a:t>
            </a:r>
            <a:endParaRPr lang="en-US" altLang="ko-KR" b="1" dirty="0">
              <a:effectLst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dirty="0">
                <a:effectLst/>
              </a:rPr>
              <a:t>IID</a:t>
            </a:r>
            <a:r>
              <a:rPr lang="ko-KR" altLang="en-US" b="1" dirty="0">
                <a:effectLst/>
              </a:rPr>
              <a:t>에서는 </a:t>
            </a:r>
            <a:r>
              <a:rPr lang="ko-KR" altLang="en-US" dirty="0"/>
              <a:t>최적에 가까운 수렴 속도를 나타냄</a:t>
            </a:r>
            <a:r>
              <a:rPr lang="en-US" altLang="ko-KR" dirty="0"/>
              <a:t>.</a:t>
            </a:r>
            <a:endParaRPr lang="en-US" altLang="ko-KR" dirty="0">
              <a:solidFill>
                <a:srgbClr val="0E0E0E"/>
              </a:solidFill>
              <a:effectLst/>
              <a:latin typeface=".AppleSystemUIFont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>
              <a:solidFill>
                <a:srgbClr val="0E0E0E"/>
              </a:solidFill>
              <a:effectLst/>
              <a:latin typeface=".AppleSystemUIFon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AFC1D3-99BC-40C0-BC3F-588867A5A8E2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90929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AFC1D3-99BC-40C0-BC3F-588867A5A8E2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313717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AFC1D3-99BC-40C0-BC3F-588867A5A8E2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87412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AFC1D3-99BC-40C0-BC3F-588867A5A8E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660507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</a:t>
            </a:r>
            <a:r>
              <a:rPr lang="en" altLang="ko-KR" dirty="0"/>
              <a:t>he </a:t>
            </a:r>
            <a:r>
              <a:rPr lang="en" altLang="ko-KR" b="1" dirty="0">
                <a:effectLst/>
              </a:rPr>
              <a:t>outstanding generalization ability exhibited in PROMPTFL under the non-</a:t>
            </a:r>
            <a:r>
              <a:rPr lang="en" altLang="ko-KR" b="1" dirty="0" err="1">
                <a:effectLst/>
              </a:rPr>
              <a:t>iid</a:t>
            </a:r>
            <a:r>
              <a:rPr lang="en" altLang="ko-KR" dirty="0"/>
              <a:t> scenarios further validate the effectiveness of our method. 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AFC1D3-99BC-40C0-BC3F-588867A5A8E2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882484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dirty="0">
                <a:effectLst/>
              </a:rPr>
              <a:t>1.</a:t>
            </a:r>
            <a:r>
              <a:rPr lang="ko-KR" altLang="en-US" b="1" dirty="0">
                <a:effectLst/>
              </a:rPr>
              <a:t> </a:t>
            </a:r>
            <a:r>
              <a:rPr lang="ko-KR" altLang="en-US" dirty="0">
                <a:solidFill>
                  <a:srgbClr val="0E0E0E"/>
                </a:solidFill>
                <a:effectLst/>
                <a:latin typeface=".AppleSystemUIFont"/>
              </a:rPr>
              <a:t>각 클라이언트가 보유한 클래스 수가 </a:t>
            </a:r>
            <a:r>
              <a:rPr lang="en" altLang="ko-KR" dirty="0">
                <a:solidFill>
                  <a:srgbClr val="0E0E0E"/>
                </a:solidFill>
                <a:effectLst/>
                <a:latin typeface=".AppleSystemUIFont"/>
              </a:rPr>
              <a:t>PROMPTFL</a:t>
            </a:r>
            <a:r>
              <a:rPr lang="ko-KR" altLang="en-US" dirty="0">
                <a:solidFill>
                  <a:srgbClr val="0E0E0E"/>
                </a:solidFill>
                <a:effectLst/>
                <a:latin typeface=".AppleSystemUIFont"/>
              </a:rPr>
              <a:t>의 정확도와 </a:t>
            </a:r>
            <a:r>
              <a:rPr lang="en" altLang="ko-KR" dirty="0">
                <a:solidFill>
                  <a:srgbClr val="0E0E0E"/>
                </a:solidFill>
                <a:effectLst/>
                <a:latin typeface=".AppleSystemUIFont"/>
              </a:rPr>
              <a:t>F1 </a:t>
            </a:r>
            <a:r>
              <a:rPr lang="ko-KR" altLang="en-US" dirty="0">
                <a:solidFill>
                  <a:srgbClr val="0E0E0E"/>
                </a:solidFill>
                <a:effectLst/>
                <a:latin typeface=".AppleSystemUIFont"/>
              </a:rPr>
              <a:t>점수에 어떤 영향을 미치는지를 평가하며</a:t>
            </a:r>
            <a:r>
              <a:rPr lang="en-US" altLang="ko-KR" dirty="0">
                <a:solidFill>
                  <a:srgbClr val="0E0E0E"/>
                </a:solidFill>
                <a:effectLst/>
                <a:latin typeface=".AppleSystemUIFont"/>
              </a:rPr>
              <a:t>, </a:t>
            </a:r>
            <a:r>
              <a:rPr lang="ko-KR" altLang="en-US" dirty="0">
                <a:solidFill>
                  <a:srgbClr val="0E0E0E"/>
                </a:solidFill>
                <a:effectLst/>
                <a:latin typeface=".AppleSystemUIFont"/>
              </a:rPr>
              <a:t>다양한 데이터셋에서 클래스 다양성이 성능 향상에 미치는 효과와 클래스 수가 증가할수록 성능 개선 속도가 둔화되는 경향을 분석</a:t>
            </a:r>
            <a:r>
              <a:rPr lang="en-US" altLang="ko-KR" dirty="0">
                <a:solidFill>
                  <a:srgbClr val="0E0E0E"/>
                </a:solidFill>
                <a:effectLst/>
                <a:latin typeface=".AppleSystemUIFont"/>
              </a:rPr>
              <a:t>.</a:t>
            </a:r>
          </a:p>
          <a:p>
            <a:endParaRPr lang="en-US" altLang="ko-KR" b="1" dirty="0">
              <a:effectLst/>
            </a:endParaRPr>
          </a:p>
          <a:p>
            <a:pPr marL="171450" indent="-171450">
              <a:buFont typeface="Symbol" pitchFamily="2" charset="2"/>
              <a:buChar char="Þ"/>
            </a:pPr>
            <a:r>
              <a:rPr lang="ko-KR" altLang="en-US" b="1" dirty="0">
                <a:effectLst/>
              </a:rPr>
              <a:t>데이터가 충분히 균형적이고 다양하게 제공될수록 </a:t>
            </a:r>
            <a:r>
              <a:rPr lang="en" altLang="ko-KR" b="1" dirty="0">
                <a:effectLst/>
              </a:rPr>
              <a:t>PROMPTFL</a:t>
            </a:r>
            <a:r>
              <a:rPr lang="ko-KR" altLang="en-US" b="1" dirty="0">
                <a:effectLst/>
              </a:rPr>
              <a:t>의 성능이 더 안정적이고 일관되게 유지된다</a:t>
            </a:r>
            <a:endParaRPr lang="en-US" altLang="ko-KR" b="1" dirty="0">
              <a:effectLst/>
            </a:endParaRPr>
          </a:p>
          <a:p>
            <a:pPr marL="171450" indent="-171450">
              <a:buFont typeface="Symbol" pitchFamily="2" charset="2"/>
              <a:buChar char="Þ"/>
            </a:pPr>
            <a:endParaRPr lang="en-US" altLang="ko-KR" b="1" dirty="0">
              <a:effectLst/>
            </a:endParaRPr>
          </a:p>
          <a:p>
            <a:pPr marL="171450" indent="-171450">
              <a:buFont typeface="Symbol" pitchFamily="2" charset="2"/>
              <a:buChar char="Þ"/>
            </a:pPr>
            <a:endParaRPr lang="en-US" altLang="ko-KR" b="1" dirty="0">
              <a:effectLst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b="1" dirty="0">
                <a:effectLst/>
              </a:rPr>
              <a:t>2.</a:t>
            </a:r>
            <a:r>
              <a:rPr kumimoji="1" lang="ko-KR" altLang="en-US" b="1" dirty="0">
                <a:effectLst/>
              </a:rPr>
              <a:t> </a:t>
            </a:r>
            <a:r>
              <a:rPr lang="ko-KR" altLang="en-US" dirty="0">
                <a:solidFill>
                  <a:srgbClr val="0E0E0E"/>
                </a:solidFill>
                <a:effectLst/>
                <a:latin typeface=".AppleSystemUIFont"/>
              </a:rPr>
              <a:t>이 실험은 각 클래스에서 사용 가능한 샷 수</a:t>
            </a:r>
            <a:r>
              <a:rPr lang="en-US" altLang="ko-KR" dirty="0">
                <a:solidFill>
                  <a:srgbClr val="0E0E0E"/>
                </a:solidFill>
                <a:effectLst/>
                <a:latin typeface=".AppleSystemUIFont"/>
              </a:rPr>
              <a:t>(</a:t>
            </a:r>
            <a:r>
              <a:rPr lang="ko-KR" altLang="en-US" dirty="0">
                <a:solidFill>
                  <a:srgbClr val="0E0E0E"/>
                </a:solidFill>
                <a:effectLst/>
                <a:latin typeface=".AppleSystemUIFont"/>
              </a:rPr>
              <a:t>데이터 포인트 수</a:t>
            </a:r>
            <a:r>
              <a:rPr lang="en-US" altLang="ko-KR" dirty="0">
                <a:solidFill>
                  <a:srgbClr val="0E0E0E"/>
                </a:solidFill>
                <a:effectLst/>
                <a:latin typeface=".AppleSystemUIFont"/>
              </a:rPr>
              <a:t>)</a:t>
            </a:r>
            <a:r>
              <a:rPr lang="ko-KR" altLang="en-US" dirty="0">
                <a:solidFill>
                  <a:srgbClr val="0E0E0E"/>
                </a:solidFill>
                <a:effectLst/>
                <a:latin typeface=".AppleSystemUIFont"/>
              </a:rPr>
              <a:t>가 증가할 때 </a:t>
            </a:r>
            <a:r>
              <a:rPr lang="en" altLang="ko-KR" dirty="0">
                <a:solidFill>
                  <a:srgbClr val="0E0E0E"/>
                </a:solidFill>
                <a:effectLst/>
                <a:latin typeface=".AppleSystemUIFont"/>
              </a:rPr>
              <a:t>PROMPTFL</a:t>
            </a:r>
            <a:r>
              <a:rPr lang="ko-KR" altLang="en-US" dirty="0">
                <a:solidFill>
                  <a:srgbClr val="0E0E0E"/>
                </a:solidFill>
                <a:effectLst/>
                <a:latin typeface=".AppleSystemUIFont"/>
              </a:rPr>
              <a:t>의 </a:t>
            </a:r>
            <a:r>
              <a:rPr lang="ko-KR" altLang="en-US" b="1" dirty="0">
                <a:solidFill>
                  <a:srgbClr val="0E0E0E"/>
                </a:solidFill>
                <a:effectLst/>
                <a:latin typeface=".AppleSystemUIFont"/>
              </a:rPr>
              <a:t>로컬 성능</a:t>
            </a:r>
            <a:r>
              <a:rPr lang="ko-KR" altLang="en-US" dirty="0">
                <a:solidFill>
                  <a:srgbClr val="0E0E0E"/>
                </a:solidFill>
                <a:effectLst/>
                <a:latin typeface=".AppleSystemUIFont"/>
              </a:rPr>
              <a:t>과 </a:t>
            </a:r>
            <a:r>
              <a:rPr lang="ko-KR" altLang="en-US" b="1" dirty="0">
                <a:solidFill>
                  <a:srgbClr val="0E0E0E"/>
                </a:solidFill>
                <a:effectLst/>
                <a:latin typeface=".AppleSystemUIFont"/>
              </a:rPr>
              <a:t>글로벌 성능</a:t>
            </a:r>
            <a:r>
              <a:rPr lang="ko-KR" altLang="en-US" dirty="0">
                <a:solidFill>
                  <a:srgbClr val="0E0E0E"/>
                </a:solidFill>
                <a:effectLst/>
                <a:latin typeface=".AppleSystemUIFont"/>
              </a:rPr>
              <a:t>에 미치는 영향을 평가하며</a:t>
            </a:r>
            <a:r>
              <a:rPr lang="en-US" altLang="ko-KR" dirty="0">
                <a:solidFill>
                  <a:srgbClr val="0E0E0E"/>
                </a:solidFill>
                <a:effectLst/>
                <a:latin typeface=".AppleSystemUIFont"/>
              </a:rPr>
              <a:t>, </a:t>
            </a:r>
            <a:r>
              <a:rPr lang="ko-KR" altLang="en-US" dirty="0">
                <a:solidFill>
                  <a:srgbClr val="0E0E0E"/>
                </a:solidFill>
                <a:effectLst/>
                <a:latin typeface=".AppleSystemUIFont"/>
              </a:rPr>
              <a:t>샷 수 증가가 로컬 성능에는 긍정적인 영향을 주지만 글로벌 성능에는 큰 변화를 주지 않음을 확인</a:t>
            </a:r>
            <a:r>
              <a:rPr lang="en-US" altLang="ko-KR" dirty="0">
                <a:solidFill>
                  <a:srgbClr val="0E0E0E"/>
                </a:solidFill>
                <a:effectLst/>
                <a:latin typeface=".AppleSystemUIFont"/>
              </a:rPr>
              <a:t>.</a:t>
            </a:r>
          </a:p>
          <a:p>
            <a:endParaRPr kumimoji="1" lang="en-US" altLang="en-US" b="1" dirty="0">
              <a:effectLst/>
            </a:endParaRPr>
          </a:p>
          <a:p>
            <a:pPr marL="171450" indent="-171450">
              <a:buFont typeface="Symbol" pitchFamily="2" charset="2"/>
              <a:buChar char="Þ"/>
            </a:pPr>
            <a:r>
              <a:rPr lang="en" altLang="ko-KR" dirty="0"/>
              <a:t>shot</a:t>
            </a:r>
            <a:r>
              <a:rPr lang="ko-KR" altLang="en-US" dirty="0"/>
              <a:t>이란</a:t>
            </a:r>
            <a:r>
              <a:rPr lang="en-US" altLang="ko-KR" dirty="0"/>
              <a:t>? </a:t>
            </a:r>
            <a:r>
              <a:rPr lang="ko-KR" altLang="en-US" dirty="0"/>
              <a:t>클라이언트가 학습에 사용할 </a:t>
            </a:r>
            <a:r>
              <a:rPr lang="ko-KR" altLang="en-US" b="1" dirty="0">
                <a:effectLst/>
              </a:rPr>
              <a:t>클래스당 샘플 데이터 수</a:t>
            </a:r>
            <a:r>
              <a:rPr lang="en-US" altLang="ko-KR" b="1" dirty="0">
                <a:effectLst/>
              </a:rPr>
              <a:t> =&gt; </a:t>
            </a:r>
            <a:r>
              <a:rPr lang="en" altLang="ko-KR" b="1" dirty="0">
                <a:effectLst/>
              </a:rPr>
              <a:t>k-shot</a:t>
            </a:r>
            <a:r>
              <a:rPr lang="ko-KR" altLang="en-US" b="1" dirty="0">
                <a:effectLst/>
              </a:rPr>
              <a:t>이라 하면</a:t>
            </a:r>
            <a:r>
              <a:rPr lang="en-US" altLang="ko-KR" b="1" dirty="0">
                <a:effectLst/>
              </a:rPr>
              <a:t>, </a:t>
            </a:r>
            <a:r>
              <a:rPr lang="ko-KR" altLang="en-US" b="1" dirty="0">
                <a:effectLst/>
              </a:rPr>
              <a:t>특정 클래스에서 </a:t>
            </a:r>
            <a:r>
              <a:rPr lang="en" altLang="ko-KR" b="1" dirty="0">
                <a:effectLst/>
              </a:rPr>
              <a:t>k</a:t>
            </a:r>
            <a:r>
              <a:rPr lang="ko-KR" altLang="en-US" b="1" dirty="0">
                <a:effectLst/>
              </a:rPr>
              <a:t>개의 데이터 샘플만을 사용하여 학습</a:t>
            </a:r>
            <a:r>
              <a:rPr lang="ko-KR" altLang="en-US" dirty="0"/>
              <a:t>한다는 뜻</a:t>
            </a:r>
            <a:endParaRPr lang="en-US" altLang="ko-KR" dirty="0"/>
          </a:p>
          <a:p>
            <a:pPr marL="171450" indent="-171450">
              <a:buFont typeface="Symbol" pitchFamily="2" charset="2"/>
              <a:buChar char="Þ"/>
            </a:pPr>
            <a:endParaRPr kumimoji="1" lang="en-US" altLang="ko-KR" b="1" dirty="0">
              <a:effectLst/>
            </a:endParaRPr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AFC1D3-99BC-40C0-BC3F-588867A5A8E2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332081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dirty="0"/>
              <a:t>1.</a:t>
            </a:r>
            <a:r>
              <a:rPr kumimoji="1" lang="ko-KR" altLang="en-US" dirty="0"/>
              <a:t> </a:t>
            </a:r>
            <a:r>
              <a:rPr lang="ko-KR" altLang="en-US" dirty="0">
                <a:solidFill>
                  <a:srgbClr val="0E0E0E"/>
                </a:solidFill>
                <a:effectLst/>
                <a:latin typeface=".AppleSystemUIFont"/>
              </a:rPr>
              <a:t>이 실험은 클라이언트 수</a:t>
            </a:r>
            <a:r>
              <a:rPr lang="en-US" altLang="ko-KR" dirty="0">
                <a:solidFill>
                  <a:srgbClr val="0E0E0E"/>
                </a:solidFill>
                <a:effectLst/>
                <a:latin typeface=".AppleSystemUIFont"/>
              </a:rPr>
              <a:t>(20, 50, 100)</a:t>
            </a:r>
            <a:r>
              <a:rPr lang="ko-KR" altLang="en-US" dirty="0">
                <a:solidFill>
                  <a:srgbClr val="0E0E0E"/>
                </a:solidFill>
                <a:effectLst/>
                <a:latin typeface=".AppleSystemUIFont"/>
              </a:rPr>
              <a:t>가 </a:t>
            </a:r>
            <a:r>
              <a:rPr lang="en" altLang="ko-KR" dirty="0">
                <a:solidFill>
                  <a:srgbClr val="0E0E0E"/>
                </a:solidFill>
                <a:effectLst/>
                <a:latin typeface=".AppleSystemUIFont"/>
              </a:rPr>
              <a:t>PROMPTFL</a:t>
            </a:r>
            <a:r>
              <a:rPr lang="ko-KR" altLang="en-US" dirty="0">
                <a:solidFill>
                  <a:srgbClr val="0E0E0E"/>
                </a:solidFill>
                <a:effectLst/>
                <a:latin typeface=".AppleSystemUIFont"/>
              </a:rPr>
              <a:t>의 로컬 성능</a:t>
            </a:r>
            <a:r>
              <a:rPr lang="en-US" altLang="ko-KR" dirty="0">
                <a:solidFill>
                  <a:srgbClr val="0E0E0E"/>
                </a:solidFill>
                <a:effectLst/>
                <a:latin typeface=".AppleSystemUIFont"/>
              </a:rPr>
              <a:t>(</a:t>
            </a:r>
            <a:r>
              <a:rPr lang="ko-KR" altLang="en-US" dirty="0">
                <a:solidFill>
                  <a:srgbClr val="0E0E0E"/>
                </a:solidFill>
                <a:effectLst/>
                <a:latin typeface=".AppleSystemUIFont"/>
              </a:rPr>
              <a:t>개인화 능력</a:t>
            </a:r>
            <a:r>
              <a:rPr lang="en-US" altLang="ko-KR" dirty="0">
                <a:solidFill>
                  <a:srgbClr val="0E0E0E"/>
                </a:solidFill>
                <a:effectLst/>
                <a:latin typeface=".AppleSystemUIFont"/>
              </a:rPr>
              <a:t>)</a:t>
            </a:r>
            <a:r>
              <a:rPr lang="ko-KR" altLang="en-US" dirty="0">
                <a:solidFill>
                  <a:srgbClr val="0E0E0E"/>
                </a:solidFill>
                <a:effectLst/>
                <a:latin typeface=".AppleSystemUIFont"/>
              </a:rPr>
              <a:t>과 글로벌 성능</a:t>
            </a:r>
            <a:r>
              <a:rPr lang="en-US" altLang="ko-KR" dirty="0">
                <a:solidFill>
                  <a:srgbClr val="0E0E0E"/>
                </a:solidFill>
                <a:effectLst/>
                <a:latin typeface=".AppleSystemUIFont"/>
              </a:rPr>
              <a:t>(</a:t>
            </a:r>
            <a:r>
              <a:rPr lang="ko-KR" altLang="en-US" dirty="0">
                <a:solidFill>
                  <a:srgbClr val="0E0E0E"/>
                </a:solidFill>
                <a:effectLst/>
                <a:latin typeface=".AppleSystemUIFont"/>
              </a:rPr>
              <a:t>일반화 능력</a:t>
            </a:r>
            <a:r>
              <a:rPr lang="en-US" altLang="ko-KR" dirty="0">
                <a:solidFill>
                  <a:srgbClr val="0E0E0E"/>
                </a:solidFill>
                <a:effectLst/>
                <a:latin typeface=".AppleSystemUIFont"/>
              </a:rPr>
              <a:t>)</a:t>
            </a:r>
            <a:r>
              <a:rPr lang="ko-KR" altLang="en-US" dirty="0">
                <a:solidFill>
                  <a:srgbClr val="0E0E0E"/>
                </a:solidFill>
                <a:effectLst/>
                <a:latin typeface=".AppleSystemUIFont"/>
              </a:rPr>
              <a:t>에 미치는 영향을 평가하며</a:t>
            </a:r>
            <a:r>
              <a:rPr lang="en-US" altLang="ko-KR" dirty="0">
                <a:solidFill>
                  <a:srgbClr val="0E0E0E"/>
                </a:solidFill>
                <a:effectLst/>
                <a:latin typeface=".AppleSystemUIFont"/>
              </a:rPr>
              <a:t>, </a:t>
            </a:r>
            <a:r>
              <a:rPr lang="ko-KR" altLang="en-US" dirty="0">
                <a:solidFill>
                  <a:srgbClr val="0E0E0E"/>
                </a:solidFill>
                <a:effectLst/>
                <a:latin typeface=".AppleSystemUIFont"/>
              </a:rPr>
              <a:t>클라이언트 수가 증가할수록 훈련 클래스의 다양성이 부족해지고 성능에 미치는 부정적 영향을 분석하려는 것입니다</a:t>
            </a:r>
            <a:r>
              <a:rPr lang="en-US" altLang="ko-KR" dirty="0">
                <a:solidFill>
                  <a:srgbClr val="0E0E0E"/>
                </a:solidFill>
                <a:effectLst/>
                <a:latin typeface=".AppleSystemUIFont"/>
              </a:rPr>
              <a:t>.</a:t>
            </a:r>
          </a:p>
          <a:p>
            <a:r>
              <a:rPr kumimoji="1" lang="en-US" altLang="ko-KR" dirty="0"/>
              <a:t>-</a:t>
            </a:r>
            <a:r>
              <a:rPr kumimoji="1" lang="ko-KR" altLang="en-US" dirty="0"/>
              <a:t>데이터셋의 특성에 따라 결과의 양상이 다름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예를들어</a:t>
            </a:r>
            <a:r>
              <a:rPr kumimoji="1" lang="en-US" altLang="ko-KR" dirty="0"/>
              <a:t>,</a:t>
            </a:r>
            <a:r>
              <a:rPr kumimoji="1" lang="ko-KR" altLang="en-US" dirty="0"/>
              <a:t> 파인 그레인 카테고리에서는 클라이언트의 부족이 더 심각한 문제로 발생하여 </a:t>
            </a:r>
            <a:r>
              <a:rPr kumimoji="1" lang="ko-KR" altLang="en-US" dirty="0" err="1"/>
              <a:t>클라언트</a:t>
            </a:r>
            <a:r>
              <a:rPr kumimoji="1" lang="ko-KR" altLang="en-US" dirty="0"/>
              <a:t> 수가 가장 적은 </a:t>
            </a:r>
            <a:r>
              <a:rPr kumimoji="1" lang="en-US" altLang="ko-KR" dirty="0"/>
              <a:t>20</a:t>
            </a:r>
            <a:r>
              <a:rPr kumimoji="1" lang="ko-KR" altLang="en-US" dirty="0"/>
              <a:t>명일 때 글로벌 정확도가 낮을 수 있음</a:t>
            </a:r>
            <a:r>
              <a:rPr kumimoji="1" lang="en-US" altLang="ko-KR" dirty="0"/>
              <a:t>.</a:t>
            </a:r>
          </a:p>
          <a:p>
            <a:endParaRPr kumimoji="1" lang="en-US" altLang="en-US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dirty="0"/>
              <a:t>2.</a:t>
            </a:r>
            <a:r>
              <a:rPr kumimoji="1" lang="ko-KR" altLang="en-US" dirty="0"/>
              <a:t> </a:t>
            </a:r>
            <a:r>
              <a:rPr lang="en" altLang="ko-KR" dirty="0">
                <a:solidFill>
                  <a:srgbClr val="0E0E0E"/>
                </a:solidFill>
                <a:effectLst/>
                <a:latin typeface=".AppleSystemUIFont"/>
              </a:rPr>
              <a:t>PROMPTFL</a:t>
            </a:r>
            <a:r>
              <a:rPr lang="ko-KR" altLang="en-US" dirty="0">
                <a:solidFill>
                  <a:srgbClr val="0E0E0E"/>
                </a:solidFill>
                <a:effectLst/>
                <a:latin typeface=".AppleSystemUIFont"/>
              </a:rPr>
              <a:t>이 학습한 기존 클래스</a:t>
            </a:r>
            <a:r>
              <a:rPr lang="en-US" altLang="ko-KR" dirty="0">
                <a:solidFill>
                  <a:srgbClr val="0E0E0E"/>
                </a:solidFill>
                <a:effectLst/>
                <a:latin typeface=".AppleSystemUIFont"/>
              </a:rPr>
              <a:t>(</a:t>
            </a:r>
            <a:r>
              <a:rPr lang="en" altLang="ko-KR" dirty="0">
                <a:solidFill>
                  <a:srgbClr val="0E0E0E"/>
                </a:solidFill>
                <a:effectLst/>
                <a:latin typeface=".AppleSystemUIFont"/>
              </a:rPr>
              <a:t>Base)</a:t>
            </a:r>
            <a:r>
              <a:rPr lang="ko-KR" altLang="en-US" dirty="0">
                <a:solidFill>
                  <a:srgbClr val="0E0E0E"/>
                </a:solidFill>
                <a:effectLst/>
                <a:latin typeface=".AppleSystemUIFont"/>
              </a:rPr>
              <a:t>와 학습하지 않은 새로운 클래스</a:t>
            </a:r>
            <a:r>
              <a:rPr lang="en-US" altLang="ko-KR" dirty="0">
                <a:solidFill>
                  <a:srgbClr val="0E0E0E"/>
                </a:solidFill>
                <a:effectLst/>
                <a:latin typeface=".AppleSystemUIFont"/>
              </a:rPr>
              <a:t>(</a:t>
            </a:r>
            <a:r>
              <a:rPr lang="en" altLang="ko-KR" dirty="0">
                <a:solidFill>
                  <a:srgbClr val="0E0E0E"/>
                </a:solidFill>
                <a:effectLst/>
                <a:latin typeface=".AppleSystemUIFont"/>
              </a:rPr>
              <a:t>New)</a:t>
            </a:r>
            <a:r>
              <a:rPr lang="ko-KR" altLang="en-US" dirty="0">
                <a:solidFill>
                  <a:srgbClr val="0E0E0E"/>
                </a:solidFill>
                <a:effectLst/>
                <a:latin typeface=".AppleSystemUIFont"/>
              </a:rPr>
              <a:t>에서의 성능을 비교함으로써</a:t>
            </a:r>
            <a:r>
              <a:rPr lang="en-US" altLang="ko-KR" dirty="0">
                <a:solidFill>
                  <a:srgbClr val="0E0E0E"/>
                </a:solidFill>
                <a:effectLst/>
                <a:latin typeface=".AppleSystemUIFont"/>
              </a:rPr>
              <a:t>, </a:t>
            </a:r>
            <a:r>
              <a:rPr lang="ko-KR" altLang="en-US" dirty="0">
                <a:solidFill>
                  <a:srgbClr val="0E0E0E"/>
                </a:solidFill>
                <a:effectLst/>
                <a:latin typeface=".AppleSystemUIFont"/>
              </a:rPr>
              <a:t>모델의 일반화 능력</a:t>
            </a:r>
            <a:r>
              <a:rPr lang="en-US" altLang="ko-KR" dirty="0">
                <a:solidFill>
                  <a:srgbClr val="0E0E0E"/>
                </a:solidFill>
                <a:effectLst/>
                <a:latin typeface=".AppleSystemUIFont"/>
              </a:rPr>
              <a:t>(</a:t>
            </a:r>
            <a:r>
              <a:rPr lang="en" altLang="ko-KR" dirty="0">
                <a:solidFill>
                  <a:srgbClr val="0E0E0E"/>
                </a:solidFill>
                <a:effectLst/>
                <a:latin typeface=".AppleSystemUIFont"/>
              </a:rPr>
              <a:t>Generalization Ability)</a:t>
            </a:r>
            <a:r>
              <a:rPr lang="ko-KR" altLang="en-US" dirty="0">
                <a:solidFill>
                  <a:srgbClr val="0E0E0E"/>
                </a:solidFill>
                <a:effectLst/>
                <a:latin typeface=".AppleSystemUIFont"/>
              </a:rPr>
              <a:t>을 평가하는 것입니다</a:t>
            </a:r>
            <a:r>
              <a:rPr lang="en-US" altLang="ko-KR" dirty="0">
                <a:solidFill>
                  <a:srgbClr val="0E0E0E"/>
                </a:solidFill>
                <a:effectLst/>
                <a:latin typeface=".AppleSystemUIFont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dirty="0">
                <a:solidFill>
                  <a:srgbClr val="0E0E0E"/>
                </a:solidFill>
                <a:effectLst/>
                <a:latin typeface=".AppleSystemUIFont"/>
              </a:rPr>
              <a:t>-</a:t>
            </a:r>
            <a:r>
              <a:rPr kumimoji="1" lang="ko-KR" altLang="en-US" dirty="0">
                <a:solidFill>
                  <a:srgbClr val="0E0E0E"/>
                </a:solidFill>
                <a:effectLst/>
                <a:latin typeface=".AppleSystemUIFont"/>
              </a:rPr>
              <a:t>일반화 능력</a:t>
            </a:r>
            <a:r>
              <a:rPr kumimoji="1" lang="en-US" altLang="ko-KR" dirty="0">
                <a:solidFill>
                  <a:srgbClr val="0E0E0E"/>
                </a:solidFill>
                <a:effectLst/>
                <a:latin typeface=".AppleSystemUIFont"/>
              </a:rPr>
              <a:t>:</a:t>
            </a:r>
            <a:r>
              <a:rPr kumimoji="1" lang="ko-KR" altLang="en-US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ko-KR" altLang="en-US" dirty="0">
                <a:solidFill>
                  <a:srgbClr val="0E0E0E"/>
                </a:solidFill>
                <a:effectLst/>
                <a:latin typeface=".AppleSystemUIFont"/>
              </a:rPr>
              <a:t>모델이 기존에 학습한 것을 일반화하여 학습</a:t>
            </a:r>
            <a:r>
              <a:rPr lang="en-US" altLang="ko-KR" dirty="0">
                <a:solidFill>
                  <a:srgbClr val="0E0E0E"/>
                </a:solidFill>
                <a:effectLst/>
                <a:latin typeface=".AppleSystemUIFont"/>
              </a:rPr>
              <a:t>(</a:t>
            </a:r>
            <a:r>
              <a:rPr lang="en" altLang="ko-KR" dirty="0">
                <a:solidFill>
                  <a:srgbClr val="0E0E0E"/>
                </a:solidFill>
                <a:effectLst/>
                <a:latin typeface=".AppleSystemUIFont"/>
              </a:rPr>
              <a:t>training)</a:t>
            </a:r>
            <a:r>
              <a:rPr lang="ko-KR" altLang="en-US" dirty="0">
                <a:solidFill>
                  <a:srgbClr val="0E0E0E"/>
                </a:solidFill>
                <a:effectLst/>
                <a:latin typeface=".AppleSystemUIFont"/>
              </a:rPr>
              <a:t>하지 않은 새로운 클래스</a:t>
            </a:r>
            <a:r>
              <a:rPr lang="en-US" altLang="ko-KR" dirty="0">
                <a:solidFill>
                  <a:srgbClr val="0E0E0E"/>
                </a:solidFill>
                <a:effectLst/>
                <a:latin typeface=".AppleSystemUIFont"/>
              </a:rPr>
              <a:t>(</a:t>
            </a:r>
            <a:r>
              <a:rPr lang="en" altLang="ko-KR" dirty="0">
                <a:solidFill>
                  <a:srgbClr val="0E0E0E"/>
                </a:solidFill>
                <a:effectLst/>
                <a:latin typeface=".AppleSystemUIFont"/>
              </a:rPr>
              <a:t>unseen classes)</a:t>
            </a:r>
            <a:r>
              <a:rPr lang="ko-KR" altLang="en-US" dirty="0">
                <a:solidFill>
                  <a:srgbClr val="0E0E0E"/>
                </a:solidFill>
                <a:effectLst/>
                <a:latin typeface=".AppleSystemUIFont"/>
              </a:rPr>
              <a:t>에 대해 얼마나 잘 예측할 수 있는지를 측정</a:t>
            </a:r>
            <a:endParaRPr kumimoji="1"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dirty="0"/>
              <a:t>-</a:t>
            </a:r>
            <a:r>
              <a:rPr lang="ko-KR" altLang="en-US" dirty="0">
                <a:solidFill>
                  <a:srgbClr val="0E0E0E"/>
                </a:solidFill>
                <a:effectLst/>
                <a:latin typeface=".AppleSystemUIFont"/>
              </a:rPr>
              <a:t>모델은 이 클래스들을 한 번도 본 적이 없으며</a:t>
            </a:r>
            <a:r>
              <a:rPr lang="en-US" altLang="ko-KR" dirty="0">
                <a:solidFill>
                  <a:srgbClr val="0E0E0E"/>
                </a:solidFill>
                <a:effectLst/>
                <a:latin typeface=".AppleSystemUIFont"/>
              </a:rPr>
              <a:t>, </a:t>
            </a:r>
            <a:r>
              <a:rPr lang="ko-KR" altLang="en-US" dirty="0">
                <a:solidFill>
                  <a:srgbClr val="0E0E0E"/>
                </a:solidFill>
                <a:effectLst/>
                <a:latin typeface=".AppleSystemUIFont"/>
              </a:rPr>
              <a:t>기존 학습된 지식</a:t>
            </a:r>
            <a:r>
              <a:rPr lang="en-US" altLang="ko-KR" dirty="0">
                <a:solidFill>
                  <a:srgbClr val="0E0E0E"/>
                </a:solidFill>
                <a:effectLst/>
                <a:latin typeface=".AppleSystemUIFont"/>
              </a:rPr>
              <a:t>(</a:t>
            </a:r>
            <a:r>
              <a:rPr lang="ko-KR" altLang="en-US" dirty="0">
                <a:solidFill>
                  <a:srgbClr val="0E0E0E"/>
                </a:solidFill>
                <a:effectLst/>
                <a:latin typeface=".AppleSystemUIFont"/>
              </a:rPr>
              <a:t>사전 학습된 </a:t>
            </a:r>
            <a:r>
              <a:rPr lang="en" altLang="ko-KR" dirty="0">
                <a:solidFill>
                  <a:srgbClr val="0E0E0E"/>
                </a:solidFill>
                <a:effectLst/>
                <a:latin typeface=".AppleSystemUIFont"/>
              </a:rPr>
              <a:t>CLIP</a:t>
            </a:r>
            <a:r>
              <a:rPr lang="ko-KR" altLang="en-US" dirty="0">
                <a:solidFill>
                  <a:srgbClr val="0E0E0E"/>
                </a:solidFill>
                <a:effectLst/>
                <a:latin typeface=".AppleSystemUIFont"/>
              </a:rPr>
              <a:t>와 </a:t>
            </a:r>
            <a:r>
              <a:rPr lang="en" altLang="ko-KR" dirty="0" err="1">
                <a:solidFill>
                  <a:srgbClr val="0E0E0E"/>
                </a:solidFill>
                <a:effectLst/>
                <a:latin typeface=".AppleSystemUIFont"/>
              </a:rPr>
              <a:t>PromptFL</a:t>
            </a:r>
            <a:r>
              <a:rPr lang="ko-KR" altLang="en-US" dirty="0">
                <a:solidFill>
                  <a:srgbClr val="0E0E0E"/>
                </a:solidFill>
                <a:effectLst/>
                <a:latin typeface=".AppleSystemUIFont"/>
              </a:rPr>
              <a:t>의 일반화 능력</a:t>
            </a:r>
            <a:r>
              <a:rPr lang="en-US" altLang="ko-KR" dirty="0">
                <a:solidFill>
                  <a:srgbClr val="0E0E0E"/>
                </a:solidFill>
                <a:effectLst/>
                <a:latin typeface=".AppleSystemUIFont"/>
              </a:rPr>
              <a:t>)</a:t>
            </a:r>
            <a:r>
              <a:rPr lang="ko-KR" altLang="en-US" dirty="0">
                <a:solidFill>
                  <a:srgbClr val="0E0E0E"/>
                </a:solidFill>
                <a:effectLst/>
                <a:latin typeface=".AppleSystemUIFont"/>
              </a:rPr>
              <a:t>을 바탕으로 분류를 수행합니다</a:t>
            </a:r>
            <a:r>
              <a:rPr lang="en-US" altLang="ko-KR" dirty="0">
                <a:solidFill>
                  <a:srgbClr val="0E0E0E"/>
                </a:solidFill>
                <a:effectLst/>
                <a:latin typeface=".AppleSystemUIFont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srgbClr val="0E0E0E"/>
                </a:solidFill>
                <a:effectLst/>
                <a:latin typeface=".AppleSystemUIFont"/>
              </a:rPr>
              <a:t>-</a:t>
            </a:r>
            <a:r>
              <a:rPr lang="ko-KR" altLang="en-US" b="1" dirty="0">
                <a:effectLst/>
              </a:rPr>
              <a:t>클래스 간 유사성</a:t>
            </a:r>
            <a:r>
              <a:rPr lang="ko-KR" altLang="en-US" b="1" dirty="0">
                <a:solidFill>
                  <a:srgbClr val="0E0E0E"/>
                </a:solidFill>
                <a:effectLst/>
                <a:latin typeface=".AppleSystemUIFont"/>
              </a:rPr>
              <a:t>이 높은 데이터셋에 대해서 훌륭한 정확도를 보임</a:t>
            </a:r>
            <a:r>
              <a:rPr lang="en-US" altLang="ko-KR" b="1" dirty="0">
                <a:solidFill>
                  <a:srgbClr val="0E0E0E"/>
                </a:solidFill>
                <a:effectLst/>
                <a:latin typeface=".AppleSystemUIFont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ko-KR" b="1" dirty="0">
                <a:effectLst/>
              </a:rPr>
              <a:t>DTD(</a:t>
            </a:r>
            <a:r>
              <a:rPr lang="ko-KR" altLang="en-US" dirty="0"/>
              <a:t>이미지의 텍스처 분류</a:t>
            </a:r>
            <a:r>
              <a:rPr lang="en" altLang="ko-KR" b="1" dirty="0">
                <a:effectLst/>
              </a:rPr>
              <a:t>)</a:t>
            </a:r>
            <a:r>
              <a:rPr lang="en" altLang="ko-KR" dirty="0"/>
              <a:t>: </a:t>
            </a:r>
            <a:r>
              <a:rPr lang="ko-KR" altLang="en-US" dirty="0"/>
              <a:t>텍스처 분류는 </a:t>
            </a:r>
            <a:r>
              <a:rPr lang="ko-KR" altLang="en-US" b="1" dirty="0">
                <a:effectLst/>
              </a:rPr>
              <a:t>클래스 간 유사성</a:t>
            </a:r>
            <a:r>
              <a:rPr lang="ko-KR" altLang="en-US" dirty="0"/>
              <a:t>이 적어 일반화가 어려움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ko-KR" dirty="0"/>
              <a:t>Sun397 (</a:t>
            </a:r>
            <a:r>
              <a:rPr lang="ko-KR" altLang="en-US" dirty="0"/>
              <a:t>장면 카테고리 인식</a:t>
            </a:r>
            <a:r>
              <a:rPr lang="en-US" altLang="ko-KR" dirty="0"/>
              <a:t>): </a:t>
            </a:r>
            <a:r>
              <a:rPr lang="ko-KR" altLang="en-US" dirty="0"/>
              <a:t>씬 분류는 클래스 간 유사성이 높아 일반화에 유리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>
              <a:solidFill>
                <a:srgbClr val="0E0E0E"/>
              </a:solidFill>
              <a:effectLst/>
              <a:latin typeface=".AppleSystemUIFont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>
              <a:solidFill>
                <a:srgbClr val="0E0E0E"/>
              </a:solidFill>
              <a:effectLst/>
              <a:latin typeface=".AppleSystemUIFon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AFC1D3-99BC-40C0-BC3F-588867A5A8E2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88498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lvl="0" indent="-2286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ko-KR" altLang="en-US" dirty="0">
                <a:solidFill>
                  <a:srgbClr val="0E0E0E"/>
                </a:solidFill>
                <a:effectLst/>
                <a:latin typeface=".AppleSystemUIFont"/>
              </a:rPr>
              <a:t>이 실험의 목적은 </a:t>
            </a:r>
            <a:r>
              <a:rPr lang="en" altLang="ko-KR" b="1" dirty="0" err="1">
                <a:solidFill>
                  <a:srgbClr val="0E0E0E"/>
                </a:solidFill>
                <a:effectLst/>
                <a:latin typeface=".AppleSystemUIFont"/>
              </a:rPr>
              <a:t>PromptFL</a:t>
            </a:r>
            <a:r>
              <a:rPr lang="ko-KR" altLang="en-US" b="1" dirty="0">
                <a:solidFill>
                  <a:srgbClr val="0E0E0E"/>
                </a:solidFill>
                <a:effectLst/>
                <a:latin typeface=".AppleSystemUIFont"/>
              </a:rPr>
              <a:t>과 </a:t>
            </a:r>
            <a:r>
              <a:rPr lang="en" altLang="ko-KR" b="1" dirty="0">
                <a:solidFill>
                  <a:srgbClr val="0E0E0E"/>
                </a:solidFill>
                <a:effectLst/>
                <a:latin typeface=".AppleSystemUIFont"/>
              </a:rPr>
              <a:t>Fine-tuning FL</a:t>
            </a:r>
            <a:r>
              <a:rPr lang="ko-KR" altLang="en-US" dirty="0">
                <a:solidFill>
                  <a:srgbClr val="0E0E0E"/>
                </a:solidFill>
                <a:effectLst/>
                <a:latin typeface=".AppleSystemUIFont"/>
              </a:rPr>
              <a:t>을 비교하여</a:t>
            </a:r>
            <a:r>
              <a:rPr lang="en-US" altLang="ko-KR" dirty="0">
                <a:solidFill>
                  <a:srgbClr val="0E0E0E"/>
                </a:solidFill>
                <a:effectLst/>
                <a:latin typeface=".AppleSystemUIFont"/>
              </a:rPr>
              <a:t>, </a:t>
            </a:r>
            <a:r>
              <a:rPr lang="ko-KR" altLang="en-US" dirty="0">
                <a:solidFill>
                  <a:srgbClr val="0E0E0E"/>
                </a:solidFill>
                <a:effectLst/>
                <a:latin typeface=".AppleSystemUIFont"/>
              </a:rPr>
              <a:t>통신 비용</a:t>
            </a:r>
            <a:r>
              <a:rPr lang="en-US" altLang="ko-KR" dirty="0">
                <a:solidFill>
                  <a:srgbClr val="0E0E0E"/>
                </a:solidFill>
                <a:effectLst/>
                <a:latin typeface=".AppleSystemUIFont"/>
              </a:rPr>
              <a:t>(</a:t>
            </a:r>
            <a:r>
              <a:rPr lang="en" altLang="ko-KR" dirty="0">
                <a:solidFill>
                  <a:srgbClr val="0E0E0E"/>
                </a:solidFill>
                <a:effectLst/>
                <a:latin typeface=".AppleSystemUIFont"/>
              </a:rPr>
              <a:t>Communication Cost), GPU </a:t>
            </a:r>
            <a:r>
              <a:rPr lang="ko-KR" altLang="en-US" dirty="0">
                <a:solidFill>
                  <a:srgbClr val="0E0E0E"/>
                </a:solidFill>
                <a:effectLst/>
                <a:latin typeface=".AppleSystemUIFont"/>
              </a:rPr>
              <a:t>학습 시간</a:t>
            </a:r>
            <a:r>
              <a:rPr lang="en-US" altLang="ko-KR" dirty="0">
                <a:solidFill>
                  <a:srgbClr val="0E0E0E"/>
                </a:solidFill>
                <a:effectLst/>
                <a:latin typeface=".AppleSystemUIFont"/>
              </a:rPr>
              <a:t>(</a:t>
            </a:r>
            <a:r>
              <a:rPr lang="en" altLang="ko-KR" dirty="0">
                <a:solidFill>
                  <a:srgbClr val="0E0E0E"/>
                </a:solidFill>
                <a:effectLst/>
                <a:latin typeface=".AppleSystemUIFont"/>
              </a:rPr>
              <a:t>Training GPU Time), GPU </a:t>
            </a:r>
            <a:r>
              <a:rPr lang="ko-KR" altLang="en-US" dirty="0">
                <a:solidFill>
                  <a:srgbClr val="0E0E0E"/>
                </a:solidFill>
                <a:effectLst/>
                <a:latin typeface=".AppleSystemUIFont"/>
              </a:rPr>
              <a:t>메모리 사용량</a:t>
            </a:r>
            <a:r>
              <a:rPr lang="en-US" altLang="ko-KR" dirty="0">
                <a:solidFill>
                  <a:srgbClr val="0E0E0E"/>
                </a:solidFill>
                <a:effectLst/>
                <a:latin typeface=".AppleSystemUIFont"/>
              </a:rPr>
              <a:t>(</a:t>
            </a:r>
            <a:r>
              <a:rPr lang="en" altLang="ko-KR" dirty="0">
                <a:solidFill>
                  <a:srgbClr val="0E0E0E"/>
                </a:solidFill>
                <a:effectLst/>
                <a:latin typeface=".AppleSystemUIFont"/>
              </a:rPr>
              <a:t>GPU Memory Usage), </a:t>
            </a:r>
            <a:r>
              <a:rPr lang="ko-KR" altLang="en-US" dirty="0">
                <a:solidFill>
                  <a:srgbClr val="0E0E0E"/>
                </a:solidFill>
                <a:effectLst/>
                <a:latin typeface=".AppleSystemUIFont"/>
              </a:rPr>
              <a:t>그리고 학습 데이터 사용량</a:t>
            </a:r>
            <a:r>
              <a:rPr lang="en-US" altLang="ko-KR" dirty="0">
                <a:solidFill>
                  <a:srgbClr val="0E0E0E"/>
                </a:solidFill>
                <a:effectLst/>
                <a:latin typeface=".AppleSystemUIFont"/>
              </a:rPr>
              <a:t>(</a:t>
            </a:r>
            <a:r>
              <a:rPr lang="en" altLang="ko-KR" dirty="0">
                <a:solidFill>
                  <a:srgbClr val="0E0E0E"/>
                </a:solidFill>
                <a:effectLst/>
                <a:latin typeface=".AppleSystemUIFont"/>
              </a:rPr>
              <a:t>Training Data Usage) </a:t>
            </a:r>
            <a:r>
              <a:rPr lang="ko-KR" altLang="en-US" dirty="0">
                <a:solidFill>
                  <a:srgbClr val="0E0E0E"/>
                </a:solidFill>
                <a:effectLst/>
                <a:latin typeface=".AppleSystemUIFont"/>
              </a:rPr>
              <a:t>측면에서 **계산 및 통신 효율성</a:t>
            </a:r>
            <a:r>
              <a:rPr lang="en-US" altLang="ko-KR" dirty="0">
                <a:solidFill>
                  <a:srgbClr val="0E0E0E"/>
                </a:solidFill>
                <a:effectLst/>
                <a:latin typeface=".AppleSystemUIFont"/>
              </a:rPr>
              <a:t>(</a:t>
            </a:r>
            <a:r>
              <a:rPr lang="en" altLang="ko-KR" dirty="0">
                <a:solidFill>
                  <a:srgbClr val="0E0E0E"/>
                </a:solidFill>
                <a:effectLst/>
                <a:latin typeface=".AppleSystemUIFont"/>
              </a:rPr>
              <a:t>Computation and Communication Efficiency)**</a:t>
            </a:r>
            <a:r>
              <a:rPr lang="ko-KR" altLang="en-US" dirty="0">
                <a:solidFill>
                  <a:srgbClr val="0E0E0E"/>
                </a:solidFill>
                <a:effectLst/>
                <a:latin typeface=".AppleSystemUIFont"/>
              </a:rPr>
              <a:t>을 평가</a:t>
            </a:r>
            <a:br>
              <a:rPr lang="en-US" altLang="ko-KR" dirty="0">
                <a:solidFill>
                  <a:srgbClr val="0E0E0E"/>
                </a:solidFill>
                <a:effectLst/>
                <a:latin typeface=".AppleSystemUIFont"/>
              </a:rPr>
            </a:br>
            <a:r>
              <a:rPr lang="en-US" altLang="ko-KR" dirty="0">
                <a:solidFill>
                  <a:srgbClr val="0E0E0E"/>
                </a:solidFill>
                <a:effectLst/>
                <a:latin typeface=".AppleSystemUIFont"/>
              </a:rPr>
              <a:t>-</a:t>
            </a:r>
            <a:r>
              <a:rPr lang="ko-KR" altLang="en-US" dirty="0">
                <a:solidFill>
                  <a:srgbClr val="0E0E0E"/>
                </a:solidFill>
                <a:effectLst/>
                <a:latin typeface=".AppleSystemUIFont"/>
              </a:rPr>
              <a:t> 이 실험은 </a:t>
            </a:r>
            <a:r>
              <a:rPr lang="en" altLang="ko-KR" dirty="0" err="1">
                <a:solidFill>
                  <a:srgbClr val="0E0E0E"/>
                </a:solidFill>
                <a:effectLst/>
                <a:latin typeface=".AppleSystemUIFont"/>
              </a:rPr>
              <a:t>PromptFL</a:t>
            </a:r>
            <a:r>
              <a:rPr lang="ko-KR" altLang="en-US" dirty="0">
                <a:solidFill>
                  <a:srgbClr val="0E0E0E"/>
                </a:solidFill>
                <a:effectLst/>
                <a:latin typeface=".AppleSystemUIFont"/>
              </a:rPr>
              <a:t>이 </a:t>
            </a:r>
            <a:r>
              <a:rPr lang="en" altLang="ko-KR" dirty="0">
                <a:solidFill>
                  <a:srgbClr val="0E0E0E"/>
                </a:solidFill>
                <a:effectLst/>
                <a:latin typeface=".AppleSystemUIFont"/>
              </a:rPr>
              <a:t>Fine-tuning FL </a:t>
            </a:r>
            <a:r>
              <a:rPr lang="ko-KR" altLang="en-US" dirty="0">
                <a:solidFill>
                  <a:srgbClr val="0E0E0E"/>
                </a:solidFill>
                <a:effectLst/>
                <a:latin typeface=".AppleSystemUIFont"/>
              </a:rPr>
              <a:t>대비 </a:t>
            </a:r>
            <a:r>
              <a:rPr lang="ko-KR" altLang="en-US" b="1" dirty="0">
                <a:solidFill>
                  <a:srgbClr val="0E0E0E"/>
                </a:solidFill>
                <a:effectLst/>
                <a:latin typeface=".AppleSystemUIFont"/>
              </a:rPr>
              <a:t>낮은 통신 비용</a:t>
            </a:r>
            <a:r>
              <a:rPr lang="en-US" altLang="ko-KR" b="1" dirty="0">
                <a:solidFill>
                  <a:srgbClr val="0E0E0E"/>
                </a:solidFill>
                <a:effectLst/>
                <a:latin typeface=".AppleSystemUIFont"/>
              </a:rPr>
              <a:t>, </a:t>
            </a:r>
            <a:r>
              <a:rPr lang="ko-KR" altLang="en-US" b="1" dirty="0">
                <a:solidFill>
                  <a:srgbClr val="0E0E0E"/>
                </a:solidFill>
                <a:effectLst/>
                <a:latin typeface=".AppleSystemUIFont"/>
              </a:rPr>
              <a:t>적은 </a:t>
            </a:r>
            <a:r>
              <a:rPr lang="en" altLang="ko-KR" b="1" dirty="0">
                <a:solidFill>
                  <a:srgbClr val="0E0E0E"/>
                </a:solidFill>
                <a:effectLst/>
                <a:latin typeface=".AppleSystemUIFont"/>
              </a:rPr>
              <a:t>GPU </a:t>
            </a:r>
            <a:r>
              <a:rPr lang="ko-KR" altLang="en-US" b="1" dirty="0">
                <a:solidFill>
                  <a:srgbClr val="0E0E0E"/>
                </a:solidFill>
                <a:effectLst/>
                <a:latin typeface=".AppleSystemUIFont"/>
              </a:rPr>
              <a:t>메모리 사용량</a:t>
            </a:r>
            <a:r>
              <a:rPr lang="en-US" altLang="ko-KR" b="1" dirty="0">
                <a:solidFill>
                  <a:srgbClr val="0E0E0E"/>
                </a:solidFill>
                <a:effectLst/>
                <a:latin typeface=".AppleSystemUIFont"/>
              </a:rPr>
              <a:t>, </a:t>
            </a:r>
            <a:r>
              <a:rPr lang="ko-KR" altLang="en-US" b="1" dirty="0">
                <a:solidFill>
                  <a:srgbClr val="0E0E0E"/>
                </a:solidFill>
                <a:effectLst/>
                <a:latin typeface=".AppleSystemUIFont"/>
              </a:rPr>
              <a:t>짧은 학습 시간</a:t>
            </a:r>
            <a:r>
              <a:rPr lang="en-US" altLang="ko-KR" b="1" dirty="0">
                <a:solidFill>
                  <a:srgbClr val="0E0E0E"/>
                </a:solidFill>
                <a:effectLst/>
                <a:latin typeface=".AppleSystemUIFont"/>
              </a:rPr>
              <a:t>, </a:t>
            </a:r>
            <a:r>
              <a:rPr lang="ko-KR" altLang="en-US" b="1" dirty="0">
                <a:solidFill>
                  <a:srgbClr val="0E0E0E"/>
                </a:solidFill>
                <a:effectLst/>
                <a:latin typeface=".AppleSystemUIFont"/>
              </a:rPr>
              <a:t>그리고 적은 데이터 사용량</a:t>
            </a:r>
            <a:r>
              <a:rPr lang="ko-KR" altLang="en-US" dirty="0">
                <a:solidFill>
                  <a:srgbClr val="0E0E0E"/>
                </a:solidFill>
                <a:effectLst/>
                <a:latin typeface=".AppleSystemUIFont"/>
              </a:rPr>
              <a:t>으로도 효율적이고 효과적인 학습을 수행할 수 있음을 보여주는 데 초점을 맞추고 있습니다</a:t>
            </a:r>
            <a:r>
              <a:rPr lang="en-US" altLang="ko-KR" dirty="0">
                <a:solidFill>
                  <a:srgbClr val="0E0E0E"/>
                </a:solidFill>
                <a:effectLst/>
                <a:latin typeface=".AppleSystemUIFont"/>
              </a:rPr>
              <a:t>.</a:t>
            </a:r>
          </a:p>
          <a:p>
            <a:pPr marL="228600" marR="0" lvl="0" indent="-2286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ko-KR" altLang="en-US" dirty="0">
              <a:solidFill>
                <a:srgbClr val="0E0E0E"/>
              </a:solidFill>
              <a:effectLst/>
              <a:latin typeface=".AppleSystemUIFont"/>
            </a:endParaRPr>
          </a:p>
          <a:p>
            <a:r>
              <a:rPr kumimoji="1" lang="en-US" altLang="en-US" dirty="0"/>
              <a:t>2. </a:t>
            </a:r>
          </a:p>
          <a:p>
            <a:r>
              <a:rPr lang="en" altLang="ko-KR" b="1" dirty="0">
                <a:effectLst/>
              </a:rPr>
              <a:t>Gradient Inversion Attack</a:t>
            </a:r>
            <a:r>
              <a:rPr lang="ko-KR" altLang="en-US" b="1" dirty="0">
                <a:effectLst/>
              </a:rPr>
              <a:t>이란</a:t>
            </a:r>
            <a:r>
              <a:rPr lang="en-US" altLang="ko-KR" b="1" dirty="0">
                <a:effectLst/>
              </a:rPr>
              <a:t>? </a:t>
            </a:r>
            <a:r>
              <a:rPr lang="ko-KR" altLang="en-US" dirty="0">
                <a:effectLst/>
              </a:rPr>
              <a:t>기울기 정보</a:t>
            </a:r>
            <a:r>
              <a:rPr lang="en-US" altLang="ko-KR" dirty="0">
                <a:effectLst/>
              </a:rPr>
              <a:t>(</a:t>
            </a:r>
            <a:r>
              <a:rPr lang="en" altLang="ko-KR" dirty="0">
                <a:effectLst/>
              </a:rPr>
              <a:t>gradient)</a:t>
            </a:r>
            <a:r>
              <a:rPr lang="ko-KR" altLang="en-US" dirty="0" err="1">
                <a:effectLst/>
              </a:rPr>
              <a:t>를</a:t>
            </a:r>
            <a:r>
              <a:rPr lang="ko-KR" altLang="en-US" dirty="0">
                <a:effectLst/>
              </a:rPr>
              <a:t> 역으로 추적하여 클라이언트의 </a:t>
            </a:r>
            <a:r>
              <a:rPr lang="ko-KR" altLang="en-US" b="1" dirty="0">
                <a:effectLst/>
              </a:rPr>
              <a:t>원본 데이터를 복구</a:t>
            </a:r>
            <a:r>
              <a:rPr lang="ko-KR" altLang="en-US" dirty="0">
                <a:effectLst/>
              </a:rPr>
              <a:t>하려는 공격 기법</a:t>
            </a:r>
            <a:endParaRPr lang="en-US" altLang="ko-KR" dirty="0">
              <a:effectLst/>
            </a:endParaRPr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AFC1D3-99BC-40C0-BC3F-588867A5A8E2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347632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헐</a:t>
            </a:r>
            <a:r>
              <a:rPr kumimoji="1" lang="en-US" altLang="ko-Kore-KR" dirty="0"/>
              <a:t>~</a:t>
            </a:r>
            <a:r>
              <a:rPr kumimoji="1" lang="en-US" altLang="ko-KR" dirty="0"/>
              <a:t>~~~~~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AFC1D3-99BC-40C0-BC3F-588867A5A8E2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91434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ko-KR" dirty="0">
                <a:solidFill>
                  <a:srgbClr val="141413"/>
                </a:solidFill>
                <a:effectLst/>
                <a:latin typeface="Times"/>
              </a:rPr>
              <a:t>federated learning is a machine learning setting where a set of </a:t>
            </a:r>
            <a:r>
              <a:rPr lang="en" altLang="ko-KR" dirty="0">
                <a:solidFill>
                  <a:srgbClr val="141413"/>
                </a:solidFill>
                <a:effectLst/>
                <a:latin typeface="Helvetica" pitchFamily="2" charset="0"/>
              </a:rPr>
              <a:t>n</a:t>
            </a:r>
            <a:r>
              <a:rPr lang="en" altLang="ko-KR" dirty="0">
                <a:solidFill>
                  <a:srgbClr val="141413"/>
                </a:solidFill>
                <a:effectLst/>
                <a:latin typeface="Times"/>
              </a:rPr>
              <a:t> clients (</a:t>
            </a:r>
            <a:r>
              <a:rPr lang="en" altLang="ko-KR" i="1" dirty="0">
                <a:solidFill>
                  <a:srgbClr val="141413"/>
                </a:solidFill>
                <a:effectLst/>
                <a:latin typeface="Times"/>
              </a:rPr>
              <a:t>e.g., </a:t>
            </a:r>
            <a:r>
              <a:rPr lang="en" altLang="ko-KR" dirty="0">
                <a:solidFill>
                  <a:srgbClr val="141413"/>
                </a:solidFill>
                <a:effectLst/>
                <a:latin typeface="Times"/>
              </a:rPr>
              <a:t>mobile devices) collaboratively train a model under the orchestration of a federated server (e.g., service provider),</a:t>
            </a:r>
          </a:p>
          <a:p>
            <a:endParaRPr lang="en" altLang="ko-KR" dirty="0">
              <a:solidFill>
                <a:srgbClr val="141413"/>
              </a:solidFill>
              <a:effectLst/>
              <a:latin typeface="Times"/>
            </a:endParaRPr>
          </a:p>
          <a:p>
            <a:r>
              <a:rPr lang="ko-KR" altLang="en-US" dirty="0">
                <a:solidFill>
                  <a:srgbClr val="141413"/>
                </a:solidFill>
                <a:effectLst/>
                <a:latin typeface="Times"/>
              </a:rPr>
              <a:t>연합학습의 참여자는 크게 중앙서버와 클라이언트가 있고</a:t>
            </a:r>
            <a:r>
              <a:rPr lang="en-US" altLang="ko-KR" dirty="0">
                <a:solidFill>
                  <a:srgbClr val="141413"/>
                </a:solidFill>
                <a:effectLst/>
                <a:latin typeface="Times"/>
              </a:rPr>
              <a:t>,</a:t>
            </a:r>
            <a:r>
              <a:rPr lang="ko-KR" altLang="en-US" dirty="0">
                <a:solidFill>
                  <a:srgbClr val="141413"/>
                </a:solidFill>
                <a:effectLst/>
                <a:latin typeface="Times"/>
              </a:rPr>
              <a:t> 어떤 데이터 부족이나 커뮤니케이션 자원의 제한이 있을 때 다수의 클라이언트가 협력하여 효율적으로 글로벌 모델을 학습하는 방법이다</a:t>
            </a:r>
            <a:r>
              <a:rPr lang="en-US" altLang="ko-KR" dirty="0">
                <a:solidFill>
                  <a:srgbClr val="141413"/>
                </a:solidFill>
                <a:effectLst/>
                <a:latin typeface="Times"/>
              </a:rPr>
              <a:t>.</a:t>
            </a:r>
            <a:endParaRPr lang="en" altLang="ko-KR" dirty="0">
              <a:solidFill>
                <a:srgbClr val="141413"/>
              </a:solidFill>
              <a:effectLst/>
              <a:latin typeface="Time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" altLang="ko-KR" dirty="0">
              <a:solidFill>
                <a:srgbClr val="141413"/>
              </a:solidFill>
              <a:effectLst/>
              <a:latin typeface="Times"/>
            </a:endParaRPr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AFC1D3-99BC-40C0-BC3F-588867A5A8E2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28074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AFC1D3-99BC-40C0-BC3F-588867A5A8E2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91005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1" dirty="0"/>
              <a:t>-</a:t>
            </a:r>
            <a:r>
              <a:rPr lang="ko-KR" altLang="en-US" b="1" dirty="0"/>
              <a:t> 원래 설계</a:t>
            </a:r>
            <a:r>
              <a:rPr lang="en-US" altLang="ko-KR" dirty="0"/>
              <a:t>: </a:t>
            </a:r>
            <a:r>
              <a:rPr lang="ko-KR" altLang="en-US" dirty="0"/>
              <a:t>고정된 클래스 레이블 없이 텍스트와 이미지를 매칭하는 데 최적화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• </a:t>
            </a:r>
            <a:r>
              <a:rPr lang="ko-KR" altLang="en-US" b="1" dirty="0"/>
              <a:t>분류기로 전환</a:t>
            </a:r>
            <a:r>
              <a:rPr lang="en-US" altLang="ko-KR" dirty="0"/>
              <a:t>: </a:t>
            </a:r>
            <a:r>
              <a:rPr lang="ko-KR" altLang="en-US" dirty="0"/>
              <a:t>특정 클래스에 대해 분류 결과를 내기 위해</a:t>
            </a:r>
            <a:r>
              <a:rPr lang="en-US" altLang="ko-KR" dirty="0"/>
              <a:t>, </a:t>
            </a:r>
            <a:r>
              <a:rPr lang="ko-KR" altLang="en-US" dirty="0"/>
              <a:t>클래스 이름을 텍스트로 변환하고 이를 텍스트 </a:t>
            </a:r>
            <a:r>
              <a:rPr lang="ko-KR" altLang="en-US" dirty="0" err="1"/>
              <a:t>임베딩으로</a:t>
            </a:r>
            <a:r>
              <a:rPr lang="ko-KR" altLang="en-US" dirty="0"/>
              <a:t> 활용</a:t>
            </a:r>
            <a:r>
              <a:rPr lang="en-US" altLang="ko-KR" dirty="0"/>
              <a:t>.</a:t>
            </a:r>
          </a:p>
          <a:p>
            <a:endParaRPr lang="en-US" altLang="ko-KR" b="1" dirty="0">
              <a:effectLst/>
            </a:endParaRPr>
          </a:p>
          <a:p>
            <a:r>
              <a:rPr lang="ko-KR" altLang="en-US" b="1" dirty="0">
                <a:effectLst/>
              </a:rPr>
              <a:t>그래서 이를 분류기 변환하는 작업이 필요함</a:t>
            </a:r>
            <a:r>
              <a:rPr lang="en-US" altLang="ko-KR" b="1" dirty="0">
                <a:effectLst/>
              </a:rPr>
              <a:t>.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&lt;</a:t>
            </a:r>
            <a:r>
              <a:rPr lang="en" altLang="ko-KR" b="1" dirty="0">
                <a:effectLst/>
              </a:rPr>
              <a:t>CLIP</a:t>
            </a:r>
            <a:r>
              <a:rPr lang="ko-KR" altLang="en-US" b="1" dirty="0">
                <a:effectLst/>
              </a:rPr>
              <a:t>이 학습을 완료한 후</a:t>
            </a:r>
            <a:r>
              <a:rPr lang="en-US" altLang="ko-KR" b="1" dirty="0">
                <a:effectLst/>
              </a:rPr>
              <a:t>, </a:t>
            </a:r>
            <a:r>
              <a:rPr lang="ko-KR" altLang="en-US" b="1" dirty="0">
                <a:effectLst/>
              </a:rPr>
              <a:t>이를 이미지 분류에 활용하는 방법</a:t>
            </a:r>
            <a:r>
              <a:rPr lang="en-US" altLang="ko-KR" b="1" dirty="0">
                <a:effectLst/>
              </a:rPr>
              <a:t>&gt;</a:t>
            </a:r>
          </a:p>
          <a:p>
            <a:r>
              <a:rPr lang="en-US" altLang="ko-KR" dirty="0">
                <a:solidFill>
                  <a:srgbClr val="0E0E0E"/>
                </a:solidFill>
                <a:effectLst/>
                <a:latin typeface=".AppleSystemUIFont"/>
              </a:rPr>
              <a:t>1.</a:t>
            </a:r>
            <a:r>
              <a:rPr lang="ko-KR" altLang="en-US" dirty="0">
                <a:solidFill>
                  <a:srgbClr val="0E0E0E"/>
                </a:solidFill>
                <a:effectLst/>
                <a:latin typeface=".AppleSystemUIFont"/>
              </a:rPr>
              <a:t> 클래스 이름</a:t>
            </a:r>
            <a:r>
              <a:rPr lang="en-US" altLang="ko-KR" dirty="0">
                <a:solidFill>
                  <a:srgbClr val="0E0E0E"/>
                </a:solidFill>
                <a:effectLst/>
                <a:latin typeface=".AppleSystemUIFont"/>
              </a:rPr>
              <a:t>(</a:t>
            </a:r>
            <a:r>
              <a:rPr lang="ko-KR" altLang="en-US" dirty="0">
                <a:solidFill>
                  <a:srgbClr val="0E0E0E"/>
                </a:solidFill>
                <a:effectLst/>
                <a:latin typeface=".AppleSystemUIFont"/>
              </a:rPr>
              <a:t>예</a:t>
            </a:r>
            <a:r>
              <a:rPr lang="en-US" altLang="ko-KR" dirty="0">
                <a:solidFill>
                  <a:srgbClr val="0E0E0E"/>
                </a:solidFill>
                <a:effectLst/>
                <a:latin typeface=".AppleSystemUIFont"/>
              </a:rPr>
              <a:t>: “</a:t>
            </a:r>
            <a:r>
              <a:rPr lang="en" altLang="ko-KR" dirty="0">
                <a:solidFill>
                  <a:srgbClr val="0E0E0E"/>
                </a:solidFill>
                <a:effectLst/>
                <a:latin typeface=".AppleSystemUIFont"/>
              </a:rPr>
              <a:t>dog”, “cat”)</a:t>
            </a:r>
            <a:r>
              <a:rPr lang="ko-KR" altLang="en-US" dirty="0">
                <a:solidFill>
                  <a:srgbClr val="0E0E0E"/>
                </a:solidFill>
                <a:effectLst/>
                <a:latin typeface=".AppleSystemUIFont"/>
              </a:rPr>
              <a:t>을 텍스트 표현</a:t>
            </a:r>
            <a:r>
              <a:rPr lang="en-US" altLang="ko-KR" dirty="0">
                <a:solidFill>
                  <a:srgbClr val="0E0E0E"/>
                </a:solidFill>
                <a:effectLst/>
                <a:latin typeface=".AppleSystemUIFont"/>
              </a:rPr>
              <a:t>(</a:t>
            </a:r>
            <a:r>
              <a:rPr lang="ko-KR" altLang="en-US" dirty="0">
                <a:solidFill>
                  <a:srgbClr val="0E0E0E"/>
                </a:solidFill>
                <a:effectLst/>
                <a:latin typeface=".AppleSystemUIFont"/>
              </a:rPr>
              <a:t>예</a:t>
            </a:r>
            <a:r>
              <a:rPr lang="en-US" altLang="ko-KR" dirty="0">
                <a:solidFill>
                  <a:srgbClr val="0E0E0E"/>
                </a:solidFill>
                <a:effectLst/>
                <a:latin typeface=".AppleSystemUIFont"/>
              </a:rPr>
              <a:t>: “</a:t>
            </a:r>
            <a:r>
              <a:rPr lang="en" altLang="ko-KR" dirty="0">
                <a:solidFill>
                  <a:srgbClr val="0E0E0E"/>
                </a:solidFill>
                <a:effectLst/>
                <a:latin typeface=".AppleSystemUIFont"/>
              </a:rPr>
              <a:t>a photo of a dog”)</a:t>
            </a:r>
            <a:r>
              <a:rPr lang="ko-KR" altLang="en-US" dirty="0" err="1">
                <a:solidFill>
                  <a:srgbClr val="0E0E0E"/>
                </a:solidFill>
                <a:effectLst/>
                <a:latin typeface=".AppleSystemUIFont"/>
              </a:rPr>
              <a:t>으로</a:t>
            </a:r>
            <a:r>
              <a:rPr lang="ko-KR" altLang="en-US" dirty="0">
                <a:solidFill>
                  <a:srgbClr val="0E0E0E"/>
                </a:solidFill>
                <a:effectLst/>
                <a:latin typeface=".AppleSystemUIFont"/>
              </a:rPr>
              <a:t> 변환</a:t>
            </a:r>
            <a:r>
              <a:rPr lang="en-US" altLang="ko-KR" dirty="0">
                <a:solidFill>
                  <a:srgbClr val="0E0E0E"/>
                </a:solidFill>
                <a:effectLst/>
                <a:latin typeface=".AppleSystemUIFont"/>
              </a:rPr>
              <a:t>.</a:t>
            </a:r>
          </a:p>
          <a:p>
            <a:r>
              <a:rPr lang="en-US" altLang="ko-KR" dirty="0">
                <a:solidFill>
                  <a:srgbClr val="0E0E0E"/>
                </a:solidFill>
                <a:effectLst/>
                <a:latin typeface=".AppleSystemUIFont"/>
              </a:rPr>
              <a:t>2</a:t>
            </a:r>
            <a:r>
              <a:rPr lang="ko-KR" altLang="en-US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en-US" altLang="ko-KR" dirty="0">
                <a:solidFill>
                  <a:srgbClr val="0E0E0E"/>
                </a:solidFill>
                <a:effectLst/>
                <a:latin typeface=".AppleSystemUIFont"/>
              </a:rPr>
              <a:t>. </a:t>
            </a:r>
            <a:r>
              <a:rPr lang="ko-KR" altLang="en-US" dirty="0">
                <a:solidFill>
                  <a:srgbClr val="0E0E0E"/>
                </a:solidFill>
                <a:effectLst/>
                <a:latin typeface=".AppleSystemUIFont"/>
              </a:rPr>
              <a:t>텍스트 표현을 </a:t>
            </a:r>
            <a:r>
              <a:rPr lang="en" altLang="ko-KR" dirty="0">
                <a:solidFill>
                  <a:srgbClr val="0E0E0E"/>
                </a:solidFill>
                <a:effectLst/>
                <a:latin typeface=".AppleSystemUIFont"/>
              </a:rPr>
              <a:t>CLIP</a:t>
            </a:r>
            <a:r>
              <a:rPr lang="ko-KR" altLang="en-US" dirty="0">
                <a:solidFill>
                  <a:srgbClr val="0E0E0E"/>
                </a:solidFill>
                <a:effectLst/>
                <a:latin typeface=".AppleSystemUIFont"/>
              </a:rPr>
              <a:t>의 텍스트 인코더를 통해 </a:t>
            </a:r>
            <a:r>
              <a:rPr lang="ko-KR" altLang="en-US" dirty="0" err="1">
                <a:solidFill>
                  <a:srgbClr val="0E0E0E"/>
                </a:solidFill>
                <a:effectLst/>
                <a:latin typeface=".AppleSystemUIFont"/>
              </a:rPr>
              <a:t>임베딩으로</a:t>
            </a:r>
            <a:r>
              <a:rPr lang="ko-KR" altLang="en-US" dirty="0">
                <a:solidFill>
                  <a:srgbClr val="0E0E0E"/>
                </a:solidFill>
                <a:effectLst/>
                <a:latin typeface=".AppleSystemUIFont"/>
              </a:rPr>
              <a:t> 변환</a:t>
            </a:r>
            <a:r>
              <a:rPr lang="en-US" altLang="ko-KR" dirty="0">
                <a:solidFill>
                  <a:srgbClr val="0E0E0E"/>
                </a:solidFill>
                <a:effectLst/>
                <a:latin typeface=".AppleSystemUIFont"/>
              </a:rPr>
              <a:t>.</a:t>
            </a:r>
          </a:p>
          <a:p>
            <a:r>
              <a:rPr lang="en-US" altLang="ko-KR" dirty="0">
                <a:solidFill>
                  <a:srgbClr val="0E0E0E"/>
                </a:solidFill>
                <a:effectLst/>
                <a:latin typeface=".AppleSystemUIFont"/>
              </a:rPr>
              <a:t>3. </a:t>
            </a:r>
            <a:r>
              <a:rPr lang="ko-KR" altLang="en-US" dirty="0">
                <a:solidFill>
                  <a:srgbClr val="0E0E0E"/>
                </a:solidFill>
                <a:effectLst/>
                <a:latin typeface=".AppleSystemUIFont"/>
              </a:rPr>
              <a:t>입력 이미지를 </a:t>
            </a:r>
            <a:r>
              <a:rPr lang="en" altLang="ko-KR" dirty="0">
                <a:solidFill>
                  <a:srgbClr val="0E0E0E"/>
                </a:solidFill>
                <a:effectLst/>
                <a:latin typeface=".AppleSystemUIFont"/>
              </a:rPr>
              <a:t>CLIP</a:t>
            </a:r>
            <a:r>
              <a:rPr lang="ko-KR" altLang="en-US" dirty="0">
                <a:solidFill>
                  <a:srgbClr val="0E0E0E"/>
                </a:solidFill>
                <a:effectLst/>
                <a:latin typeface=".AppleSystemUIFont"/>
              </a:rPr>
              <a:t>의 이미지 인코더로 </a:t>
            </a:r>
            <a:r>
              <a:rPr lang="ko-KR" altLang="en-US" dirty="0" err="1">
                <a:solidFill>
                  <a:srgbClr val="0E0E0E"/>
                </a:solidFill>
                <a:effectLst/>
                <a:latin typeface=".AppleSystemUIFont"/>
              </a:rPr>
              <a:t>임베딩으로</a:t>
            </a:r>
            <a:r>
              <a:rPr lang="ko-KR" altLang="en-US" dirty="0">
                <a:solidFill>
                  <a:srgbClr val="0E0E0E"/>
                </a:solidFill>
                <a:effectLst/>
                <a:latin typeface=".AppleSystemUIFont"/>
              </a:rPr>
              <a:t> 변환</a:t>
            </a:r>
            <a:r>
              <a:rPr lang="en-US" altLang="ko-KR" dirty="0">
                <a:solidFill>
                  <a:srgbClr val="0E0E0E"/>
                </a:solidFill>
                <a:effectLst/>
                <a:latin typeface=".AppleSystemUIFont"/>
              </a:rPr>
              <a:t>.</a:t>
            </a:r>
          </a:p>
          <a:p>
            <a:r>
              <a:rPr lang="en-US" altLang="ko-KR" dirty="0">
                <a:solidFill>
                  <a:srgbClr val="0E0E0E"/>
                </a:solidFill>
                <a:effectLst/>
                <a:latin typeface=".AppleSystemUIFont"/>
              </a:rPr>
              <a:t>4. </a:t>
            </a:r>
            <a:r>
              <a:rPr lang="ko-KR" altLang="en-US" dirty="0">
                <a:solidFill>
                  <a:srgbClr val="0E0E0E"/>
                </a:solidFill>
                <a:effectLst/>
                <a:latin typeface=".AppleSystemUIFont"/>
              </a:rPr>
              <a:t>이미지와 텍스트 </a:t>
            </a:r>
            <a:r>
              <a:rPr lang="ko-KR" altLang="en-US" dirty="0" err="1">
                <a:solidFill>
                  <a:srgbClr val="0E0E0E"/>
                </a:solidFill>
                <a:effectLst/>
                <a:latin typeface=".AppleSystemUIFont"/>
              </a:rPr>
              <a:t>임베딩</a:t>
            </a:r>
            <a:r>
              <a:rPr lang="ko-KR" altLang="en-US" dirty="0">
                <a:solidFill>
                  <a:srgbClr val="0E0E0E"/>
                </a:solidFill>
                <a:effectLst/>
                <a:latin typeface=".AppleSystemUIFont"/>
              </a:rPr>
              <a:t> 간의 유사도를 계산하여 가장 높은 유사도를 가진 클래스를 예측</a:t>
            </a:r>
            <a:r>
              <a:rPr lang="en-US" altLang="ko-KR" dirty="0">
                <a:solidFill>
                  <a:srgbClr val="0E0E0E"/>
                </a:solidFill>
                <a:effectLst/>
                <a:latin typeface=".AppleSystemUIFont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b="1" dirty="0">
              <a:effectLst/>
            </a:endParaRPr>
          </a:p>
          <a:p>
            <a:r>
              <a:rPr kumimoji="1" lang="en-US" altLang="ko-KR" b="1" dirty="0">
                <a:effectLst/>
              </a:rPr>
              <a:t>&lt;</a:t>
            </a:r>
            <a:r>
              <a:rPr kumimoji="1" lang="ko-KR" altLang="en-US" b="1" dirty="0">
                <a:effectLst/>
              </a:rPr>
              <a:t>결론</a:t>
            </a:r>
            <a:r>
              <a:rPr kumimoji="1" lang="en-US" altLang="ko-KR" b="1" dirty="0">
                <a:effectLst/>
              </a:rPr>
              <a:t>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solidFill>
                  <a:srgbClr val="0E0E0E"/>
                </a:solidFill>
                <a:effectLst/>
                <a:latin typeface=".AppleSystemUIFont"/>
              </a:rPr>
              <a:t>여기서는 </a:t>
            </a:r>
            <a:r>
              <a:rPr lang="ko-KR" altLang="en-US" b="1" dirty="0">
                <a:solidFill>
                  <a:srgbClr val="0E0E0E"/>
                </a:solidFill>
                <a:effectLst/>
                <a:latin typeface=".AppleSystemUIFont"/>
              </a:rPr>
              <a:t>이미지만 </a:t>
            </a:r>
            <a:r>
              <a:rPr lang="en" altLang="ko-KR" b="1" dirty="0">
                <a:solidFill>
                  <a:srgbClr val="0E0E0E"/>
                </a:solidFill>
                <a:effectLst/>
                <a:latin typeface=".AppleSystemUIFont"/>
              </a:rPr>
              <a:t>CLIP</a:t>
            </a:r>
            <a:r>
              <a:rPr lang="ko-KR" altLang="en-US" b="1" dirty="0">
                <a:solidFill>
                  <a:srgbClr val="0E0E0E"/>
                </a:solidFill>
                <a:effectLst/>
                <a:latin typeface=".AppleSystemUIFont"/>
              </a:rPr>
              <a:t>의 이미지 인코더에 입력되고</a:t>
            </a:r>
            <a:r>
              <a:rPr lang="en-US" altLang="ko-KR" dirty="0">
                <a:solidFill>
                  <a:srgbClr val="0E0E0E"/>
                </a:solidFill>
                <a:effectLst/>
                <a:latin typeface=".AppleSystemUIFont"/>
              </a:rPr>
              <a:t>, </a:t>
            </a:r>
            <a:r>
              <a:rPr lang="ko-KR" altLang="en-US" dirty="0">
                <a:solidFill>
                  <a:srgbClr val="0E0E0E"/>
                </a:solidFill>
                <a:effectLst/>
                <a:latin typeface=".AppleSystemUIFont"/>
              </a:rPr>
              <a:t>클래스 이름은 사전에 정의된 텍스트로 변환되어 </a:t>
            </a:r>
            <a:r>
              <a:rPr lang="ko-KR" altLang="en-US" b="1" dirty="0">
                <a:solidFill>
                  <a:srgbClr val="0E0E0E"/>
                </a:solidFill>
                <a:effectLst/>
                <a:latin typeface=".AppleSystemUIFont"/>
              </a:rPr>
              <a:t>사전 학습된 지식</a:t>
            </a:r>
            <a:r>
              <a:rPr lang="ko-KR" altLang="en-US" dirty="0">
                <a:solidFill>
                  <a:srgbClr val="0E0E0E"/>
                </a:solidFill>
                <a:effectLst/>
                <a:latin typeface=".AppleSystemUIFont"/>
              </a:rPr>
              <a:t>을 기반으로 이미지를 분류합니다</a:t>
            </a:r>
            <a:r>
              <a:rPr lang="en-US" altLang="ko-KR" dirty="0">
                <a:solidFill>
                  <a:srgbClr val="0E0E0E"/>
                </a:solidFill>
                <a:effectLst/>
                <a:latin typeface=".AppleSystemUIFont"/>
              </a:rPr>
              <a:t>.</a:t>
            </a:r>
            <a:r>
              <a:rPr lang="ko-KR" altLang="en-US" dirty="0">
                <a:solidFill>
                  <a:srgbClr val="0E0E0E"/>
                </a:solidFill>
                <a:effectLst/>
                <a:latin typeface=".AppleSystemUIFont"/>
              </a:rPr>
              <a:t> 즉</a:t>
            </a:r>
            <a:r>
              <a:rPr lang="en-US" altLang="ko-KR" dirty="0">
                <a:solidFill>
                  <a:srgbClr val="0E0E0E"/>
                </a:solidFill>
                <a:effectLst/>
                <a:latin typeface=".AppleSystemUIFont"/>
              </a:rPr>
              <a:t>, </a:t>
            </a:r>
            <a:r>
              <a:rPr lang="ko-KR" altLang="en-US" dirty="0">
                <a:solidFill>
                  <a:srgbClr val="0E0E0E"/>
                </a:solidFill>
                <a:effectLst/>
                <a:latin typeface=".AppleSystemUIFont"/>
              </a:rPr>
              <a:t>모델은 새롭게 클래스를 학습하지 않고</a:t>
            </a:r>
            <a:r>
              <a:rPr lang="en-US" altLang="ko-KR" dirty="0">
                <a:solidFill>
                  <a:srgbClr val="0E0E0E"/>
                </a:solidFill>
                <a:effectLst/>
                <a:latin typeface=".AppleSystemUIFont"/>
              </a:rPr>
              <a:t>, </a:t>
            </a:r>
            <a:r>
              <a:rPr lang="ko-KR" altLang="en-US" b="1" dirty="0" err="1">
                <a:solidFill>
                  <a:srgbClr val="0E0E0E"/>
                </a:solidFill>
                <a:effectLst/>
                <a:latin typeface=".AppleSystemUIFont"/>
              </a:rPr>
              <a:t>제로샷</a:t>
            </a:r>
            <a:r>
              <a:rPr lang="ko-KR" altLang="en-US" b="1" dirty="0">
                <a:solidFill>
                  <a:srgbClr val="0E0E0E"/>
                </a:solidFill>
                <a:effectLst/>
                <a:latin typeface=".AppleSystemUIFont"/>
              </a:rPr>
              <a:t> 방식</a:t>
            </a:r>
            <a:r>
              <a:rPr lang="ko-KR" altLang="en-US" dirty="0">
                <a:solidFill>
                  <a:srgbClr val="0E0E0E"/>
                </a:solidFill>
                <a:effectLst/>
                <a:latin typeface=".AppleSystemUIFont"/>
              </a:rPr>
              <a:t>으로 분류를 수행</a:t>
            </a:r>
            <a:endParaRPr lang="en-US" altLang="ko-KR" dirty="0">
              <a:solidFill>
                <a:srgbClr val="0E0E0E"/>
              </a:solidFill>
              <a:effectLst/>
              <a:latin typeface=".AppleSystemUIFont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>
              <a:solidFill>
                <a:srgbClr val="0E0E0E"/>
              </a:solidFill>
              <a:effectLst/>
              <a:latin typeface=".AppleSystemUIFont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ko-KR" dirty="0">
                <a:solidFill>
                  <a:srgbClr val="0E0E0E"/>
                </a:solidFill>
                <a:effectLst/>
                <a:latin typeface=".AppleSystemUIFont"/>
              </a:rPr>
              <a:t> </a:t>
            </a:r>
            <a:r>
              <a:rPr lang="en" altLang="ko-KR" b="1" dirty="0">
                <a:solidFill>
                  <a:srgbClr val="0E0E0E"/>
                </a:solidFill>
                <a:effectLst/>
                <a:latin typeface=".AppleSystemUIFont"/>
              </a:rPr>
              <a:t>CLIP</a:t>
            </a:r>
            <a:r>
              <a:rPr lang="ko-KR" altLang="en-US" b="1" dirty="0">
                <a:solidFill>
                  <a:srgbClr val="0E0E0E"/>
                </a:solidFill>
                <a:effectLst/>
                <a:latin typeface=".AppleSystemUIFont"/>
              </a:rPr>
              <a:t>을 프롬프트 학습을 통해 분류기로 변환한다</a:t>
            </a:r>
            <a:r>
              <a:rPr lang="ko-KR" altLang="en-US" dirty="0">
                <a:solidFill>
                  <a:srgbClr val="0E0E0E"/>
                </a:solidFill>
                <a:effectLst/>
                <a:latin typeface=".AppleSystemUIFont"/>
              </a:rPr>
              <a:t>고 이해해도 좋습니다</a:t>
            </a:r>
            <a:r>
              <a:rPr lang="en-US" altLang="ko-KR" dirty="0">
                <a:solidFill>
                  <a:srgbClr val="0E0E0E"/>
                </a:solidFill>
                <a:effectLst/>
                <a:latin typeface=".AppleSystemUIFont"/>
              </a:rPr>
              <a:t>! </a:t>
            </a:r>
            <a:r>
              <a:rPr lang="ko-KR" altLang="en-US" dirty="0">
                <a:solidFill>
                  <a:srgbClr val="0E0E0E"/>
                </a:solidFill>
                <a:effectLst/>
                <a:latin typeface=".AppleSystemUIFont"/>
              </a:rPr>
              <a:t>이는 </a:t>
            </a:r>
            <a:r>
              <a:rPr lang="en" altLang="ko-KR" dirty="0">
                <a:solidFill>
                  <a:srgbClr val="0E0E0E"/>
                </a:solidFill>
                <a:effectLst/>
                <a:latin typeface=".AppleSystemUIFont"/>
              </a:rPr>
              <a:t>CLIP</a:t>
            </a:r>
            <a:r>
              <a:rPr lang="ko-KR" altLang="en-US" dirty="0">
                <a:solidFill>
                  <a:srgbClr val="0E0E0E"/>
                </a:solidFill>
                <a:effectLst/>
                <a:latin typeface=".AppleSystemUIFont"/>
              </a:rPr>
              <a:t>의 </a:t>
            </a:r>
            <a:r>
              <a:rPr lang="ko-KR" altLang="en-US" b="1" dirty="0">
                <a:solidFill>
                  <a:srgbClr val="0E0E0E"/>
                </a:solidFill>
                <a:effectLst/>
                <a:latin typeface=".AppleSystemUIFont"/>
              </a:rPr>
              <a:t>사전 학습된 이미지</a:t>
            </a:r>
            <a:r>
              <a:rPr lang="en-US" altLang="ko-KR" b="1" dirty="0">
                <a:solidFill>
                  <a:srgbClr val="0E0E0E"/>
                </a:solidFill>
                <a:effectLst/>
                <a:latin typeface=".AppleSystemUIFont"/>
              </a:rPr>
              <a:t>-</a:t>
            </a:r>
            <a:r>
              <a:rPr lang="ko-KR" altLang="en-US" b="1" dirty="0">
                <a:solidFill>
                  <a:srgbClr val="0E0E0E"/>
                </a:solidFill>
                <a:effectLst/>
                <a:latin typeface=".AppleSystemUIFont"/>
              </a:rPr>
              <a:t>텍스트 매칭 능력</a:t>
            </a:r>
            <a:r>
              <a:rPr lang="ko-KR" altLang="en-US" dirty="0">
                <a:solidFill>
                  <a:srgbClr val="0E0E0E"/>
                </a:solidFill>
                <a:effectLst/>
                <a:latin typeface=".AppleSystemUIFont"/>
              </a:rPr>
              <a:t>을 활용하면서</a:t>
            </a:r>
            <a:r>
              <a:rPr lang="en-US" altLang="ko-KR" dirty="0">
                <a:solidFill>
                  <a:srgbClr val="0E0E0E"/>
                </a:solidFill>
                <a:effectLst/>
                <a:latin typeface=".AppleSystemUIFont"/>
              </a:rPr>
              <a:t>, </a:t>
            </a:r>
            <a:r>
              <a:rPr lang="ko-KR" altLang="en-US" dirty="0">
                <a:solidFill>
                  <a:srgbClr val="0E0E0E"/>
                </a:solidFill>
                <a:effectLst/>
                <a:latin typeface=".AppleSystemUIFont"/>
              </a:rPr>
              <a:t>텍스트 프롬프트를 조정</a:t>
            </a:r>
            <a:r>
              <a:rPr lang="en-US" altLang="ko-KR" dirty="0">
                <a:solidFill>
                  <a:srgbClr val="0E0E0E"/>
                </a:solidFill>
                <a:effectLst/>
                <a:latin typeface=".AppleSystemUIFont"/>
              </a:rPr>
              <a:t>(</a:t>
            </a:r>
            <a:r>
              <a:rPr lang="ko-KR" altLang="en-US" dirty="0">
                <a:solidFill>
                  <a:srgbClr val="0E0E0E"/>
                </a:solidFill>
                <a:effectLst/>
                <a:latin typeface=".AppleSystemUIFont"/>
              </a:rPr>
              <a:t>학습</a:t>
            </a:r>
            <a:r>
              <a:rPr lang="en-US" altLang="ko-KR" dirty="0">
                <a:solidFill>
                  <a:srgbClr val="0E0E0E"/>
                </a:solidFill>
                <a:effectLst/>
                <a:latin typeface=".AppleSystemUIFont"/>
              </a:rPr>
              <a:t>)</a:t>
            </a:r>
            <a:r>
              <a:rPr lang="ko-KR" altLang="en-US" dirty="0">
                <a:solidFill>
                  <a:srgbClr val="0E0E0E"/>
                </a:solidFill>
                <a:effectLst/>
                <a:latin typeface=".AppleSystemUIFont"/>
              </a:rPr>
              <a:t>하여 특정 이미지 분류 작업에 맞게 최적화하는 과정으로 볼 수 있습니다</a:t>
            </a:r>
            <a:r>
              <a:rPr lang="en-US" altLang="ko-KR" dirty="0">
                <a:solidFill>
                  <a:srgbClr val="0E0E0E"/>
                </a:solidFill>
                <a:effectLst/>
                <a:latin typeface=".AppleSystemUIFont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>
              <a:solidFill>
                <a:srgbClr val="0E0E0E"/>
              </a:solidFill>
              <a:effectLst/>
              <a:latin typeface=".AppleSystemUIFont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>
              <a:solidFill>
                <a:srgbClr val="0E0E0E"/>
              </a:solidFill>
              <a:effectLst/>
              <a:latin typeface=".AppleSystemUIFont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>
              <a:solidFill>
                <a:srgbClr val="0E0E0E"/>
              </a:solidFill>
              <a:effectLst/>
              <a:latin typeface=".AppleSystemUIFont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>
              <a:solidFill>
                <a:srgbClr val="0E0E0E"/>
              </a:solidFill>
              <a:effectLst/>
              <a:latin typeface=".AppleSystemUIFont"/>
            </a:endParaRPr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AFC1D3-99BC-40C0-BC3F-588867A5A8E2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47297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AFC1D3-99BC-40C0-BC3F-588867A5A8E2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82694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solidFill>
                  <a:srgbClr val="141413"/>
                </a:solidFill>
                <a:effectLst/>
                <a:latin typeface="Times"/>
              </a:rPr>
              <a:t>이때 텍스트 입력이 어떤 프롬프트로 디자인되었는지에 따라 </a:t>
            </a:r>
            <a:r>
              <a:rPr lang="en" altLang="ko-KR" dirty="0">
                <a:solidFill>
                  <a:srgbClr val="141413"/>
                </a:solidFill>
                <a:effectLst/>
                <a:latin typeface="Times"/>
              </a:rPr>
              <a:t>CLIP</a:t>
            </a:r>
            <a:r>
              <a:rPr lang="ko-KR" altLang="en-US" dirty="0">
                <a:solidFill>
                  <a:srgbClr val="141413"/>
                </a:solidFill>
                <a:effectLst/>
                <a:latin typeface="Times"/>
              </a:rPr>
              <a:t>에서 생성된 텍스트 </a:t>
            </a:r>
            <a:r>
              <a:rPr lang="ko-KR" altLang="en-US" dirty="0" err="1">
                <a:solidFill>
                  <a:srgbClr val="141413"/>
                </a:solidFill>
                <a:effectLst/>
                <a:latin typeface="Times"/>
              </a:rPr>
              <a:t>임베딩의</a:t>
            </a:r>
            <a:r>
              <a:rPr lang="ko-KR" altLang="en-US" dirty="0">
                <a:solidFill>
                  <a:srgbClr val="141413"/>
                </a:solidFill>
                <a:effectLst/>
                <a:latin typeface="Times"/>
              </a:rPr>
              <a:t> 품질이 달라지며 이는 결국 모델 성능에 큰 영향을 미칩니다</a:t>
            </a:r>
            <a:r>
              <a:rPr lang="en-US" altLang="ko-KR" dirty="0">
                <a:solidFill>
                  <a:srgbClr val="141413"/>
                </a:solidFill>
                <a:effectLst/>
                <a:latin typeface="Time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>
                <a:solidFill>
                  <a:srgbClr val="0E0E0E"/>
                </a:solidFill>
                <a:effectLst/>
                <a:latin typeface=".AppleSystemUIFont"/>
              </a:rPr>
              <a:t>프롬프트 적용의 역할 </a:t>
            </a:r>
            <a:r>
              <a:rPr lang="en-US" altLang="ko-KR" b="1" dirty="0">
                <a:solidFill>
                  <a:srgbClr val="0E0E0E"/>
                </a:solidFill>
                <a:effectLst/>
                <a:latin typeface=".AppleSystemUIFont"/>
              </a:rPr>
              <a:t>=&gt;</a:t>
            </a:r>
            <a:r>
              <a:rPr lang="ko-KR" altLang="en-US" b="1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ko-KR" altLang="en-US" b="1" dirty="0" err="1">
                <a:solidFill>
                  <a:srgbClr val="0E0E0E"/>
                </a:solidFill>
                <a:effectLst/>
                <a:latin typeface=".AppleSystemUIFont"/>
              </a:rPr>
              <a:t>작업별</a:t>
            </a:r>
            <a:r>
              <a:rPr lang="ko-KR" altLang="en-US" b="1" dirty="0">
                <a:solidFill>
                  <a:srgbClr val="0E0E0E"/>
                </a:solidFill>
                <a:effectLst/>
                <a:latin typeface=".AppleSystemUIFont"/>
              </a:rPr>
              <a:t> 최적화</a:t>
            </a:r>
            <a:r>
              <a:rPr lang="en-US" altLang="ko-KR" b="1" dirty="0">
                <a:solidFill>
                  <a:srgbClr val="0E0E0E"/>
                </a:solidFill>
                <a:effectLst/>
                <a:latin typeface=".AppleSystemUIFont"/>
              </a:rPr>
              <a:t>,</a:t>
            </a:r>
            <a:r>
              <a:rPr lang="ko-KR" altLang="en-US" b="1" dirty="0">
                <a:solidFill>
                  <a:srgbClr val="0E0E0E"/>
                </a:solidFill>
                <a:effectLst/>
                <a:latin typeface=".AppleSystemUIFont"/>
              </a:rPr>
              <a:t> 컨텍스트 반영</a:t>
            </a:r>
            <a:r>
              <a:rPr lang="en-US" altLang="ko-KR" b="1" dirty="0">
                <a:solidFill>
                  <a:srgbClr val="0E0E0E"/>
                </a:solidFill>
                <a:effectLst/>
                <a:latin typeface=".AppleSystemUIFont"/>
              </a:rPr>
              <a:t>,</a:t>
            </a:r>
            <a:r>
              <a:rPr lang="ko-KR" altLang="en-US" b="1" dirty="0">
                <a:solidFill>
                  <a:srgbClr val="0E0E0E"/>
                </a:solidFill>
                <a:effectLst/>
                <a:latin typeface=".AppleSystemUIFont"/>
              </a:rPr>
              <a:t> 학습 없이도 성능 향상 가능</a:t>
            </a:r>
            <a:endParaRPr lang="ko-KR" altLang="en-US" dirty="0">
              <a:solidFill>
                <a:srgbClr val="0E0E0E"/>
              </a:solidFill>
              <a:effectLst/>
              <a:latin typeface=".AppleSystemUIFont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" altLang="ko-KR" dirty="0">
              <a:solidFill>
                <a:srgbClr val="141413"/>
              </a:solidFill>
              <a:effectLst/>
              <a:latin typeface="Time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ko-KR" dirty="0">
                <a:solidFill>
                  <a:srgbClr val="141413"/>
                </a:solidFill>
                <a:effectLst/>
                <a:latin typeface="Times"/>
              </a:rPr>
              <a:t>prompting function </a:t>
            </a:r>
            <a:r>
              <a:rPr lang="en" altLang="ko-KR" dirty="0" err="1">
                <a:solidFill>
                  <a:srgbClr val="141413"/>
                </a:solidFill>
                <a:effectLst/>
                <a:latin typeface="Helvetica" pitchFamily="2" charset="0"/>
              </a:rPr>
              <a:t>f</a:t>
            </a:r>
            <a:r>
              <a:rPr lang="en" altLang="ko-KR" dirty="0" err="1">
                <a:solidFill>
                  <a:srgbClr val="141413"/>
                </a:solidFill>
                <a:effectLst/>
                <a:latin typeface="Times"/>
              </a:rPr>
              <a:t>prompt</a:t>
            </a:r>
            <a:r>
              <a:rPr lang="en" altLang="ko-KR" dirty="0">
                <a:solidFill>
                  <a:srgbClr val="141413"/>
                </a:solidFill>
                <a:effectLst/>
                <a:latin typeface="Helvetica" pitchFamily="2" charset="0"/>
              </a:rPr>
              <a:t>(·) </a:t>
            </a:r>
            <a:r>
              <a:rPr lang="en" altLang="ko-KR" dirty="0">
                <a:solidFill>
                  <a:srgbClr val="141413"/>
                </a:solidFill>
                <a:effectLst/>
                <a:latin typeface="Times"/>
              </a:rPr>
              <a:t>is applied to modify the class label </a:t>
            </a:r>
            <a:r>
              <a:rPr lang="en" altLang="ko-KR" dirty="0">
                <a:solidFill>
                  <a:srgbClr val="141413"/>
                </a:solidFill>
                <a:effectLst/>
                <a:latin typeface="Helvetica" pitchFamily="2" charset="0"/>
              </a:rPr>
              <a:t>y </a:t>
            </a:r>
            <a:r>
              <a:rPr lang="en" altLang="ko-KR" dirty="0">
                <a:solidFill>
                  <a:srgbClr val="141413"/>
                </a:solidFill>
                <a:effectLst/>
                <a:latin typeface="Times"/>
              </a:rPr>
              <a:t>into a prompt </a:t>
            </a:r>
            <a:r>
              <a:rPr lang="en" altLang="ko-KR" dirty="0">
                <a:solidFill>
                  <a:srgbClr val="141413"/>
                </a:solidFill>
                <a:effectLst/>
                <a:latin typeface="Helvetica" pitchFamily="2" charset="0"/>
              </a:rPr>
              <a:t>y′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" altLang="ko-KR" dirty="0">
              <a:solidFill>
                <a:srgbClr val="141413"/>
              </a:solidFill>
              <a:effectLst/>
              <a:latin typeface="Helvetica" pitchFamily="2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solidFill>
                  <a:srgbClr val="141413"/>
                </a:solidFill>
                <a:effectLst/>
                <a:latin typeface="Helvetica" pitchFamily="2" charset="0"/>
              </a:rPr>
              <a:t>프롬프트 함수를 구현하는 여러가지 방법</a:t>
            </a:r>
            <a:r>
              <a:rPr lang="en-US" altLang="ko-KR" dirty="0">
                <a:solidFill>
                  <a:srgbClr val="141413"/>
                </a:solidFill>
                <a:effectLst/>
                <a:latin typeface="Helvetica" pitchFamily="2" charset="0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srgbClr val="141413"/>
                </a:solidFill>
                <a:effectLst/>
                <a:latin typeface="Helvetica" pitchFamily="2" charset="0"/>
              </a:rPr>
              <a:t>1.</a:t>
            </a:r>
            <a:r>
              <a:rPr lang="ko-KR" altLang="en-US" dirty="0">
                <a:solidFill>
                  <a:srgbClr val="141413"/>
                </a:solidFill>
                <a:effectLst/>
                <a:latin typeface="Helvetica" pitchFamily="2" charset="0"/>
              </a:rPr>
              <a:t> </a:t>
            </a:r>
            <a:r>
              <a:rPr lang="en" altLang="ko-KR" dirty="0">
                <a:solidFill>
                  <a:srgbClr val="0E0E0E"/>
                </a:solidFill>
                <a:effectLst/>
                <a:latin typeface=".AppleSystemUIFont"/>
              </a:rPr>
              <a:t>Manual Prompting</a:t>
            </a:r>
            <a:r>
              <a:rPr lang="ko-KR" altLang="en-US" dirty="0">
                <a:solidFill>
                  <a:srgbClr val="0E0E0E"/>
                </a:solidFill>
                <a:effectLst/>
                <a:latin typeface=".AppleSystemUIFont"/>
              </a:rPr>
              <a:t>은 **사람의 직관</a:t>
            </a:r>
            <a:r>
              <a:rPr lang="en-US" altLang="ko-KR" dirty="0">
                <a:solidFill>
                  <a:srgbClr val="0E0E0E"/>
                </a:solidFill>
                <a:effectLst/>
                <a:latin typeface=".AppleSystemUIFont"/>
              </a:rPr>
              <a:t>(</a:t>
            </a:r>
            <a:r>
              <a:rPr lang="en" altLang="ko-KR" dirty="0">
                <a:solidFill>
                  <a:srgbClr val="0E0E0E"/>
                </a:solidFill>
                <a:effectLst/>
                <a:latin typeface=".AppleSystemUIFont"/>
              </a:rPr>
              <a:t>human introspection)**</a:t>
            </a:r>
            <a:r>
              <a:rPr lang="ko-KR" altLang="en-US" dirty="0">
                <a:solidFill>
                  <a:srgbClr val="0E0E0E"/>
                </a:solidFill>
                <a:effectLst/>
                <a:latin typeface=".AppleSystemUIFont"/>
              </a:rPr>
              <a:t>에 기반하여</a:t>
            </a:r>
            <a:r>
              <a:rPr lang="en-US" altLang="ko-KR" dirty="0">
                <a:solidFill>
                  <a:srgbClr val="0E0E0E"/>
                </a:solidFill>
                <a:effectLst/>
                <a:latin typeface=".AppleSystemUIFont"/>
              </a:rPr>
              <a:t>, </a:t>
            </a:r>
            <a:r>
              <a:rPr lang="ko-KR" altLang="en-US" dirty="0">
                <a:solidFill>
                  <a:srgbClr val="0E0E0E"/>
                </a:solidFill>
                <a:effectLst/>
                <a:latin typeface=".AppleSystemUIFont"/>
              </a:rPr>
              <a:t>특정 작업에 맞는 텍스트 프롬프트 템플릿을 사람이 직접 설계하는 방법 </a:t>
            </a:r>
            <a:r>
              <a:rPr lang="en-US" altLang="ko-KR" dirty="0">
                <a:solidFill>
                  <a:srgbClr val="0E0E0E"/>
                </a:solidFill>
                <a:effectLst/>
                <a:latin typeface=".AppleSystemUIFont"/>
              </a:rPr>
              <a:t>=&gt;</a:t>
            </a:r>
            <a:r>
              <a:rPr lang="ko-KR" altLang="en-US" dirty="0">
                <a:solidFill>
                  <a:srgbClr val="0E0E0E"/>
                </a:solidFill>
                <a:effectLst/>
                <a:latin typeface=".AppleSystemUIFont"/>
              </a:rPr>
              <a:t> 간단한 작업에서는 빠르게 적용할 수 있지만</a:t>
            </a:r>
            <a:r>
              <a:rPr lang="en-US" altLang="ko-KR" dirty="0">
                <a:solidFill>
                  <a:srgbClr val="0E0E0E"/>
                </a:solidFill>
                <a:effectLst/>
                <a:latin typeface=".AppleSystemUIFont"/>
              </a:rPr>
              <a:t>, </a:t>
            </a:r>
            <a:r>
              <a:rPr lang="ko-KR" altLang="en-US" dirty="0">
                <a:solidFill>
                  <a:srgbClr val="0E0E0E"/>
                </a:solidFill>
                <a:effectLst/>
                <a:latin typeface=".AppleSystemUIFont"/>
              </a:rPr>
              <a:t>템플릿 설계가 반복되거나 복잡한 작업에서는 한계가 있음</a:t>
            </a:r>
            <a:r>
              <a:rPr lang="en-US" altLang="ko-KR" dirty="0">
                <a:solidFill>
                  <a:srgbClr val="0E0E0E"/>
                </a:solidFill>
                <a:effectLst/>
                <a:latin typeface=".AppleSystemUIFont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solidFill>
                  <a:srgbClr val="0E0E0E"/>
                </a:solidFill>
                <a:effectLst/>
                <a:latin typeface=".AppleSystemUIFont"/>
              </a:rPr>
              <a:t>한계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>
              <a:solidFill>
                <a:srgbClr val="141413"/>
              </a:solidFill>
              <a:effectLst/>
              <a:latin typeface="Helvetica" pitchFamily="2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solidFill>
                  <a:srgbClr val="141413"/>
                </a:solidFill>
                <a:effectLst/>
                <a:latin typeface="Helvetica" pitchFamily="2" charset="0"/>
              </a:rPr>
              <a:t> </a:t>
            </a:r>
            <a:endParaRPr lang="en" altLang="ko-KR" dirty="0">
              <a:solidFill>
                <a:srgbClr val="141413"/>
              </a:solidFill>
              <a:effectLst/>
              <a:latin typeface="Helvetica" pitchFamily="2" charset="0"/>
            </a:endParaRPr>
          </a:p>
          <a:p>
            <a:endParaRPr lang="en" altLang="ko-KR" dirty="0">
              <a:solidFill>
                <a:srgbClr val="141413"/>
              </a:solidFill>
              <a:effectLst/>
              <a:latin typeface="Times"/>
            </a:endParaRPr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AFC1D3-99BC-40C0-BC3F-588867A5A8E2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75337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ko-KR" b="1" dirty="0">
                <a:solidFill>
                  <a:srgbClr val="0E0E0E"/>
                </a:solidFill>
                <a:effectLst/>
                <a:latin typeface=".AppleSystemUIFont"/>
              </a:rPr>
              <a:t>Discrete Prompting (</a:t>
            </a:r>
            <a:r>
              <a:rPr lang="ko-KR" altLang="en-US" b="1" dirty="0">
                <a:solidFill>
                  <a:srgbClr val="0E0E0E"/>
                </a:solidFill>
                <a:effectLst/>
                <a:latin typeface=".AppleSystemUIFont"/>
              </a:rPr>
              <a:t>하드 </a:t>
            </a:r>
            <a:r>
              <a:rPr lang="ko-KR" altLang="en-US" b="1" dirty="0" err="1">
                <a:solidFill>
                  <a:srgbClr val="0E0E0E"/>
                </a:solidFill>
                <a:effectLst/>
                <a:latin typeface=".AppleSystemUIFont"/>
              </a:rPr>
              <a:t>프롬프팅</a:t>
            </a:r>
            <a:r>
              <a:rPr lang="en-US" altLang="ko-KR" b="1" dirty="0">
                <a:solidFill>
                  <a:srgbClr val="0E0E0E"/>
                </a:solidFill>
                <a:effectLst/>
                <a:latin typeface=".AppleSystemUIFont"/>
              </a:rPr>
              <a:t>)</a:t>
            </a:r>
            <a:r>
              <a:rPr kumimoji="1" lang="ko-KR" altLang="en-US" b="1" dirty="0">
                <a:solidFill>
                  <a:srgbClr val="0E0E0E"/>
                </a:solidFill>
                <a:effectLst/>
                <a:latin typeface=".AppleSystemUIFont"/>
              </a:rPr>
              <a:t>은 </a:t>
            </a:r>
            <a:r>
              <a:rPr lang="ko-KR" altLang="en-US" dirty="0">
                <a:solidFill>
                  <a:srgbClr val="0E0E0E"/>
                </a:solidFill>
                <a:effectLst/>
                <a:latin typeface=".AppleSystemUIFont"/>
              </a:rPr>
              <a:t>프롬프트를 실제 </a:t>
            </a:r>
            <a:r>
              <a:rPr lang="ko-KR" altLang="en-US" b="1" dirty="0">
                <a:solidFill>
                  <a:srgbClr val="0E0E0E"/>
                </a:solidFill>
                <a:effectLst/>
                <a:latin typeface=".AppleSystemUIFont"/>
              </a:rPr>
              <a:t>텍스트 문자열</a:t>
            </a:r>
            <a:r>
              <a:rPr lang="en-US" altLang="ko-KR" dirty="0">
                <a:solidFill>
                  <a:srgbClr val="0E0E0E"/>
                </a:solidFill>
                <a:effectLst/>
                <a:latin typeface=".AppleSystemUIFont"/>
              </a:rPr>
              <a:t>(</a:t>
            </a:r>
            <a:r>
              <a:rPr lang="en" altLang="ko-KR" dirty="0">
                <a:solidFill>
                  <a:srgbClr val="0E0E0E"/>
                </a:solidFill>
                <a:effectLst/>
                <a:latin typeface=".AppleSystemUIFont"/>
              </a:rPr>
              <a:t>natural language words)</a:t>
            </a:r>
            <a:r>
              <a:rPr lang="ko-KR" altLang="en-US" dirty="0">
                <a:solidFill>
                  <a:srgbClr val="0E0E0E"/>
                </a:solidFill>
                <a:effectLst/>
                <a:latin typeface=".AppleSystemUIFont"/>
              </a:rPr>
              <a:t>로 구성함</a:t>
            </a:r>
            <a:r>
              <a:rPr lang="en-US" altLang="ko-KR" dirty="0">
                <a:solidFill>
                  <a:srgbClr val="0E0E0E"/>
                </a:solidFill>
                <a:effectLst/>
                <a:latin typeface=".AppleSystemUIFont"/>
              </a:rPr>
              <a:t>.</a:t>
            </a:r>
            <a:r>
              <a:rPr lang="ko-KR" altLang="en-US" dirty="0">
                <a:solidFill>
                  <a:srgbClr val="0E0E0E"/>
                </a:solidFill>
                <a:effectLst/>
                <a:latin typeface=".AppleSystemUIFont"/>
              </a:rPr>
              <a:t> 즉</a:t>
            </a:r>
            <a:r>
              <a:rPr lang="en-US" altLang="ko-KR" dirty="0">
                <a:solidFill>
                  <a:srgbClr val="0E0E0E"/>
                </a:solidFill>
                <a:effectLst/>
                <a:latin typeface=".AppleSystemUIFont"/>
              </a:rPr>
              <a:t>,</a:t>
            </a:r>
            <a:r>
              <a:rPr lang="ko-KR" altLang="en-US" dirty="0">
                <a:solidFill>
                  <a:srgbClr val="0E0E0E"/>
                </a:solidFill>
                <a:effectLst/>
                <a:latin typeface=".AppleSystemUIFont"/>
              </a:rPr>
              <a:t> 텍스트 인코더가 처리할 수 있는 자연어 형식으로 템플릿을 생성</a:t>
            </a:r>
            <a:r>
              <a:rPr lang="en-US" altLang="ko-KR" dirty="0">
                <a:solidFill>
                  <a:srgbClr val="0E0E0E"/>
                </a:solidFill>
                <a:effectLst/>
                <a:latin typeface=".AppleSystemUIFont"/>
              </a:rPr>
              <a:t>.</a:t>
            </a:r>
            <a:r>
              <a:rPr lang="ko-KR" altLang="en-US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en-US" altLang="ko-KR" dirty="0">
                <a:solidFill>
                  <a:srgbClr val="0E0E0E"/>
                </a:solidFill>
                <a:effectLst/>
                <a:latin typeface=".AppleSystemUIFont"/>
              </a:rPr>
              <a:t>=&gt;</a:t>
            </a:r>
            <a:r>
              <a:rPr lang="ko-KR" altLang="en-US" dirty="0">
                <a:solidFill>
                  <a:srgbClr val="0E0E0E"/>
                </a:solidFill>
                <a:effectLst/>
                <a:latin typeface=".AppleSystemUIFont"/>
              </a:rPr>
              <a:t> 자연어 단어로 구성되어 있어 사람이 쉽게 이해 가능</a:t>
            </a:r>
            <a:r>
              <a:rPr lang="en-US" altLang="ko-KR" dirty="0">
                <a:solidFill>
                  <a:srgbClr val="0E0E0E"/>
                </a:solidFill>
                <a:effectLst/>
                <a:latin typeface=".AppleSystemUIFont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solidFill>
                  <a:srgbClr val="0E0E0E"/>
                </a:solidFill>
                <a:effectLst/>
                <a:latin typeface=".AppleSystemUIFont"/>
              </a:rPr>
              <a:t>단점</a:t>
            </a:r>
            <a:r>
              <a:rPr lang="en-US" altLang="ko-KR" dirty="0">
                <a:solidFill>
                  <a:srgbClr val="0E0E0E"/>
                </a:solidFill>
                <a:effectLst/>
                <a:latin typeface=".AppleSystemUIFont"/>
              </a:rPr>
              <a:t>:</a:t>
            </a:r>
            <a:r>
              <a:rPr lang="ko-KR" altLang="en-US" dirty="0">
                <a:solidFill>
                  <a:srgbClr val="0E0E0E"/>
                </a:solidFill>
                <a:effectLst/>
                <a:latin typeface=".AppleSystemUIFont"/>
              </a:rPr>
              <a:t> 템플릿 설계 공간이 제한적이며</a:t>
            </a:r>
            <a:r>
              <a:rPr lang="en-US" altLang="ko-KR" dirty="0">
                <a:solidFill>
                  <a:srgbClr val="0E0E0E"/>
                </a:solidFill>
                <a:effectLst/>
                <a:latin typeface=".AppleSystemUIFont"/>
              </a:rPr>
              <a:t>, </a:t>
            </a:r>
            <a:r>
              <a:rPr lang="ko-KR" altLang="en-US" dirty="0">
                <a:solidFill>
                  <a:srgbClr val="0E0E0E"/>
                </a:solidFill>
                <a:effectLst/>
                <a:latin typeface=".AppleSystemUIFont"/>
              </a:rPr>
              <a:t>자연어로 표현 가능한 범위 내에서만 작동</a:t>
            </a:r>
            <a:r>
              <a:rPr lang="en-US" altLang="ko-KR" dirty="0">
                <a:solidFill>
                  <a:srgbClr val="0E0E0E"/>
                </a:solidFill>
                <a:effectLst/>
                <a:latin typeface=".AppleSystemUIFont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solidFill>
                  <a:srgbClr val="0E0E0E"/>
                </a:solidFill>
                <a:effectLst/>
                <a:latin typeface=".AppleSystemUIFont"/>
              </a:rPr>
              <a:t>자동화 방법</a:t>
            </a:r>
            <a:r>
              <a:rPr lang="en-US" altLang="ko-KR" dirty="0">
                <a:solidFill>
                  <a:srgbClr val="0E0E0E"/>
                </a:solidFill>
                <a:effectLst/>
                <a:latin typeface=".AppleSystemUIFont"/>
              </a:rPr>
              <a:t>:</a:t>
            </a:r>
            <a:r>
              <a:rPr lang="ko-KR" altLang="en-US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en" altLang="ko-KR" dirty="0">
                <a:solidFill>
                  <a:srgbClr val="0E0E0E"/>
                </a:solidFill>
                <a:effectLst/>
                <a:latin typeface=".AppleSystemUIFont"/>
              </a:rPr>
              <a:t>Discrete Prompting</a:t>
            </a:r>
            <a:r>
              <a:rPr lang="ko-KR" altLang="en-US" dirty="0">
                <a:solidFill>
                  <a:srgbClr val="0E0E0E"/>
                </a:solidFill>
                <a:effectLst/>
                <a:latin typeface=".AppleSystemUIFont"/>
              </a:rPr>
              <a:t>의 자동 학습은 </a:t>
            </a:r>
            <a:r>
              <a:rPr lang="ko-KR" altLang="en-US" b="1" dirty="0">
                <a:solidFill>
                  <a:srgbClr val="0E0E0E"/>
                </a:solidFill>
                <a:effectLst/>
                <a:latin typeface=".AppleSystemUIFont"/>
              </a:rPr>
              <a:t>탐색 기반</a:t>
            </a:r>
            <a:r>
              <a:rPr lang="ko-KR" altLang="en-US" dirty="0">
                <a:solidFill>
                  <a:srgbClr val="0E0E0E"/>
                </a:solidFill>
                <a:effectLst/>
                <a:latin typeface=".AppleSystemUIFont"/>
              </a:rPr>
              <a:t>과 </a:t>
            </a:r>
            <a:r>
              <a:rPr lang="ko-KR" altLang="en-US" b="1" dirty="0">
                <a:solidFill>
                  <a:srgbClr val="0E0E0E"/>
                </a:solidFill>
                <a:effectLst/>
                <a:latin typeface=".AppleSystemUIFont"/>
              </a:rPr>
              <a:t>최적화 기반</a:t>
            </a:r>
            <a:r>
              <a:rPr lang="ko-KR" altLang="en-US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en-US" altLang="ko-KR" dirty="0">
                <a:solidFill>
                  <a:srgbClr val="0E0E0E"/>
                </a:solidFill>
                <a:effectLst/>
                <a:latin typeface=".AppleSystemUIFont"/>
              </a:rPr>
              <a:t>(prefix</a:t>
            </a:r>
            <a:r>
              <a:rPr lang="ko-KR" altLang="en-US" dirty="0" err="1">
                <a:solidFill>
                  <a:srgbClr val="0E0E0E"/>
                </a:solidFill>
                <a:effectLst/>
                <a:latin typeface=".AppleSystemUIFont"/>
              </a:rPr>
              <a:t>를</a:t>
            </a:r>
            <a:r>
              <a:rPr lang="ko-KR" altLang="en-US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ko-KR" altLang="en-US" dirty="0" err="1">
                <a:solidFill>
                  <a:srgbClr val="0E0E0E"/>
                </a:solidFill>
                <a:effectLst/>
                <a:latin typeface=".AppleSystemUIFont"/>
              </a:rPr>
              <a:t>파라미터로해서</a:t>
            </a:r>
            <a:r>
              <a:rPr lang="en-US" altLang="ko-KR" dirty="0">
                <a:solidFill>
                  <a:srgbClr val="0E0E0E"/>
                </a:solidFill>
                <a:effectLst/>
                <a:latin typeface=".AppleSystemUIFont"/>
              </a:rPr>
              <a:t>)</a:t>
            </a:r>
            <a:r>
              <a:rPr lang="ko-KR" altLang="en-US" dirty="0">
                <a:solidFill>
                  <a:srgbClr val="0E0E0E"/>
                </a:solidFill>
                <a:effectLst/>
                <a:latin typeface=".AppleSystemUIFont"/>
              </a:rPr>
              <a:t>접근법을 통해 이루어질 수 있습니다</a:t>
            </a:r>
            <a:r>
              <a:rPr lang="en-US" altLang="ko-KR" dirty="0">
                <a:solidFill>
                  <a:srgbClr val="0E0E0E"/>
                </a:solidFill>
                <a:effectLst/>
                <a:latin typeface=".AppleSystemUIFont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>
              <a:solidFill>
                <a:srgbClr val="0E0E0E"/>
              </a:solidFill>
              <a:effectLst/>
              <a:latin typeface=".AppleSystemUIFont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ko-KR" b="1" dirty="0">
                <a:solidFill>
                  <a:srgbClr val="0E0E0E"/>
                </a:solidFill>
                <a:effectLst/>
                <a:latin typeface=".AppleSystemUIFont"/>
              </a:rPr>
              <a:t>Continuous Prompting (</a:t>
            </a:r>
            <a:r>
              <a:rPr lang="ko-KR" altLang="en-US" b="1" dirty="0">
                <a:solidFill>
                  <a:srgbClr val="0E0E0E"/>
                </a:solidFill>
                <a:effectLst/>
                <a:latin typeface=".AppleSystemUIFont"/>
              </a:rPr>
              <a:t>소프트 </a:t>
            </a:r>
            <a:r>
              <a:rPr lang="ko-KR" altLang="en-US" b="1" dirty="0" err="1">
                <a:solidFill>
                  <a:srgbClr val="0E0E0E"/>
                </a:solidFill>
                <a:effectLst/>
                <a:latin typeface=".AppleSystemUIFont"/>
              </a:rPr>
              <a:t>프롬프팅</a:t>
            </a:r>
            <a:r>
              <a:rPr lang="en-US" altLang="ko-KR" b="1" dirty="0">
                <a:solidFill>
                  <a:srgbClr val="0E0E0E"/>
                </a:solidFill>
                <a:effectLst/>
                <a:latin typeface=".AppleSystemUIFont"/>
              </a:rPr>
              <a:t>)</a:t>
            </a:r>
            <a:r>
              <a:rPr lang="ko-KR" altLang="en-US" b="1" dirty="0">
                <a:solidFill>
                  <a:srgbClr val="0E0E0E"/>
                </a:solidFill>
                <a:effectLst/>
                <a:latin typeface=".AppleSystemUIFont"/>
              </a:rPr>
              <a:t>은 </a:t>
            </a:r>
            <a:r>
              <a:rPr lang="ko-KR" altLang="en-US" dirty="0">
                <a:solidFill>
                  <a:srgbClr val="0E0E0E"/>
                </a:solidFill>
                <a:effectLst/>
                <a:latin typeface=".AppleSystemUIFont"/>
              </a:rPr>
              <a:t>자연어 대신</a:t>
            </a:r>
            <a:r>
              <a:rPr lang="en-US" altLang="ko-KR" dirty="0">
                <a:solidFill>
                  <a:srgbClr val="0E0E0E"/>
                </a:solidFill>
                <a:effectLst/>
                <a:latin typeface=".AppleSystemUIFont"/>
              </a:rPr>
              <a:t>, </a:t>
            </a:r>
            <a:r>
              <a:rPr lang="ko-KR" altLang="en-US" b="1" dirty="0">
                <a:solidFill>
                  <a:srgbClr val="0E0E0E"/>
                </a:solidFill>
                <a:effectLst/>
                <a:latin typeface=".AppleSystemUIFont"/>
              </a:rPr>
              <a:t>프롬프트를 모델의 </a:t>
            </a:r>
            <a:r>
              <a:rPr lang="ko-KR" altLang="en-US" b="1" dirty="0" err="1">
                <a:solidFill>
                  <a:srgbClr val="0E0E0E"/>
                </a:solidFill>
                <a:effectLst/>
                <a:latin typeface=".AppleSystemUIFont"/>
              </a:rPr>
              <a:t>임베딩</a:t>
            </a:r>
            <a:r>
              <a:rPr lang="ko-KR" altLang="en-US" b="1" dirty="0">
                <a:solidFill>
                  <a:srgbClr val="0E0E0E"/>
                </a:solidFill>
                <a:effectLst/>
                <a:latin typeface=".AppleSystemUIFont"/>
              </a:rPr>
              <a:t> 공간에서 직접 학습</a:t>
            </a:r>
            <a:r>
              <a:rPr lang="en-US" altLang="ko-KR" dirty="0">
                <a:solidFill>
                  <a:srgbClr val="0E0E0E"/>
                </a:solidFill>
                <a:effectLst/>
                <a:latin typeface=".AppleSystemUIFont"/>
              </a:rPr>
              <a:t>.</a:t>
            </a:r>
            <a:r>
              <a:rPr lang="ko-KR" altLang="en-US" dirty="0">
                <a:solidFill>
                  <a:srgbClr val="0E0E0E"/>
                </a:solidFill>
                <a:effectLst/>
                <a:latin typeface=".AppleSystemUIFont"/>
              </a:rPr>
              <a:t> 프롬프트는 자연어의 형식을 따르지 않고</a:t>
            </a:r>
            <a:r>
              <a:rPr lang="en-US" altLang="ko-KR" dirty="0">
                <a:solidFill>
                  <a:srgbClr val="0E0E0E"/>
                </a:solidFill>
                <a:effectLst/>
                <a:latin typeface=".AppleSystemUIFont"/>
              </a:rPr>
              <a:t>, </a:t>
            </a:r>
            <a:r>
              <a:rPr lang="ko-KR" altLang="en-US" dirty="0">
                <a:solidFill>
                  <a:srgbClr val="0E0E0E"/>
                </a:solidFill>
                <a:effectLst/>
                <a:latin typeface=".AppleSystemUIFont"/>
              </a:rPr>
              <a:t>모델이 사용하는 **연속 벡터</a:t>
            </a:r>
            <a:r>
              <a:rPr lang="en-US" altLang="ko-KR" dirty="0">
                <a:solidFill>
                  <a:srgbClr val="0E0E0E"/>
                </a:solidFill>
                <a:effectLst/>
                <a:latin typeface=".AppleSystemUIFont"/>
              </a:rPr>
              <a:t>(</a:t>
            </a:r>
            <a:r>
              <a:rPr lang="en" altLang="ko-KR" dirty="0">
                <a:solidFill>
                  <a:srgbClr val="0E0E0E"/>
                </a:solidFill>
                <a:effectLst/>
                <a:latin typeface=".AppleSystemUIFont"/>
              </a:rPr>
              <a:t>continuous vector)**</a:t>
            </a:r>
            <a:r>
              <a:rPr lang="ko-KR" altLang="en-US" dirty="0">
                <a:solidFill>
                  <a:srgbClr val="0E0E0E"/>
                </a:solidFill>
                <a:effectLst/>
                <a:latin typeface=".AppleSystemUIFont"/>
              </a:rPr>
              <a:t>로 표현</a:t>
            </a:r>
            <a:r>
              <a:rPr lang="en-US" altLang="ko-KR" dirty="0">
                <a:solidFill>
                  <a:srgbClr val="0E0E0E"/>
                </a:solidFill>
                <a:effectLst/>
                <a:latin typeface=".AppleSystemUIFont"/>
              </a:rPr>
              <a:t>.</a:t>
            </a:r>
            <a:r>
              <a:rPr lang="ko-KR" altLang="en-US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en-US" altLang="ko-KR" dirty="0">
                <a:solidFill>
                  <a:srgbClr val="0E0E0E"/>
                </a:solidFill>
                <a:effectLst/>
                <a:latin typeface=".AppleSystemUIFont"/>
              </a:rPr>
              <a:t>=&gt;</a:t>
            </a:r>
            <a:r>
              <a:rPr lang="ko-KR" altLang="en-US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ko-KR" altLang="en-US" dirty="0" err="1">
                <a:solidFill>
                  <a:srgbClr val="0E0E0E"/>
                </a:solidFill>
                <a:effectLst/>
                <a:latin typeface=".AppleSystemUIFont"/>
              </a:rPr>
              <a:t>임베딩</a:t>
            </a:r>
            <a:r>
              <a:rPr lang="ko-KR" altLang="en-US" dirty="0">
                <a:solidFill>
                  <a:srgbClr val="0E0E0E"/>
                </a:solidFill>
                <a:effectLst/>
                <a:latin typeface=".AppleSystemUIFont"/>
              </a:rPr>
              <a:t> 공간에서 더 풍부하고 세밀한 최적화를 수행 가능</a:t>
            </a:r>
            <a:r>
              <a:rPr lang="en-US" altLang="ko-KR" dirty="0">
                <a:solidFill>
                  <a:srgbClr val="0E0E0E"/>
                </a:solidFill>
                <a:effectLst/>
                <a:latin typeface=".AppleSystemUIFont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solidFill>
                  <a:srgbClr val="0E0E0E"/>
                </a:solidFill>
                <a:effectLst/>
                <a:latin typeface=".AppleSystemUIFont"/>
              </a:rPr>
              <a:t>단점</a:t>
            </a:r>
            <a:r>
              <a:rPr lang="en-US" altLang="ko-KR" dirty="0">
                <a:solidFill>
                  <a:srgbClr val="0E0E0E"/>
                </a:solidFill>
                <a:effectLst/>
                <a:latin typeface=".AppleSystemUIFont"/>
              </a:rPr>
              <a:t>:</a:t>
            </a:r>
            <a:r>
              <a:rPr lang="ko-KR" altLang="en-US" dirty="0">
                <a:solidFill>
                  <a:srgbClr val="0E0E0E"/>
                </a:solidFill>
                <a:effectLst/>
                <a:latin typeface=".AppleSystemUIFont"/>
              </a:rPr>
              <a:t> 사람이 직접 해석하거나 시각화하기 어려움</a:t>
            </a:r>
            <a:r>
              <a:rPr lang="en-US" altLang="ko-KR" dirty="0">
                <a:solidFill>
                  <a:srgbClr val="0E0E0E"/>
                </a:solidFill>
                <a:effectLst/>
                <a:latin typeface=".AppleSystemUIFont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solidFill>
                  <a:srgbClr val="0E0E0E"/>
                </a:solidFill>
                <a:effectLst/>
                <a:latin typeface=".AppleSystemUIFont"/>
              </a:rPr>
              <a:t>장점</a:t>
            </a:r>
            <a:r>
              <a:rPr lang="en-US" altLang="ko-KR" dirty="0">
                <a:solidFill>
                  <a:srgbClr val="0E0E0E"/>
                </a:solidFill>
                <a:effectLst/>
                <a:latin typeface=".AppleSystemUIFont"/>
              </a:rPr>
              <a:t>:</a:t>
            </a:r>
            <a:r>
              <a:rPr lang="ko-KR" altLang="en-US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ko-KR" altLang="en-US" b="1" dirty="0">
                <a:effectLst/>
              </a:rPr>
              <a:t>자연어 단어 </a:t>
            </a:r>
            <a:r>
              <a:rPr lang="ko-KR" altLang="en-US" b="1" dirty="0" err="1">
                <a:effectLst/>
              </a:rPr>
              <a:t>임베딩의</a:t>
            </a:r>
            <a:r>
              <a:rPr lang="ko-KR" altLang="en-US" b="1" dirty="0">
                <a:effectLst/>
              </a:rPr>
              <a:t> 제약을 받지 않기 때문에</a:t>
            </a:r>
            <a:r>
              <a:rPr lang="en-US" altLang="ko-KR" dirty="0">
                <a:effectLst/>
              </a:rPr>
              <a:t>, </a:t>
            </a:r>
            <a:r>
              <a:rPr lang="ko-KR" altLang="en-US" dirty="0">
                <a:effectLst/>
              </a:rPr>
              <a:t>프롬프트 표현이 훨씬 유연하며 모델이 특정 작업에 더 최적화된 </a:t>
            </a:r>
            <a:r>
              <a:rPr lang="ko-KR" altLang="en-US" dirty="0" err="1">
                <a:effectLst/>
              </a:rPr>
              <a:t>임베딩을</a:t>
            </a:r>
            <a:r>
              <a:rPr lang="ko-KR" altLang="en-US" dirty="0">
                <a:effectLst/>
              </a:rPr>
              <a:t> 학습할 수 있음</a:t>
            </a:r>
            <a:endParaRPr lang="en-US" altLang="ko-KR" dirty="0">
              <a:solidFill>
                <a:srgbClr val="0E0E0E"/>
              </a:solidFill>
              <a:effectLst/>
              <a:latin typeface=".AppleSystemUIFont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>
              <a:solidFill>
                <a:srgbClr val="0E0E0E"/>
              </a:solidFill>
              <a:effectLst/>
              <a:latin typeface=".AppleSystemUIFont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>
              <a:solidFill>
                <a:srgbClr val="0E0E0E"/>
              </a:solidFill>
              <a:effectLst/>
              <a:latin typeface=".AppleSystemUIFont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>
              <a:solidFill>
                <a:srgbClr val="0E0E0E"/>
              </a:solidFill>
              <a:effectLst/>
              <a:latin typeface=".AppleSystemUIFont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>
              <a:solidFill>
                <a:srgbClr val="0E0E0E"/>
              </a:solidFill>
              <a:effectLst/>
              <a:latin typeface=".AppleSystemUIFont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>
              <a:solidFill>
                <a:srgbClr val="0E0E0E"/>
              </a:solidFill>
              <a:effectLst/>
              <a:latin typeface=".AppleSystemUIFon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AFC1D3-99BC-40C0-BC3F-588867A5A8E2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51845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dirty="0">
                <a:solidFill>
                  <a:srgbClr val="141413"/>
                </a:solidFill>
                <a:effectLst/>
                <a:latin typeface="Times"/>
              </a:rPr>
              <a:t>그래서 프롬프트 튜닝 과정을 연합학습으로 수행하는 전체 프레임 워크입니다</a:t>
            </a:r>
            <a:r>
              <a:rPr lang="en-US" altLang="ko-KR" dirty="0">
                <a:solidFill>
                  <a:srgbClr val="141413"/>
                </a:solidFill>
                <a:effectLst/>
                <a:latin typeface="Times"/>
              </a:rPr>
              <a:t>.</a:t>
            </a:r>
          </a:p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altLang="ko-KR" dirty="0">
              <a:solidFill>
                <a:srgbClr val="141413"/>
              </a:solidFill>
              <a:effectLst/>
              <a:latin typeface="Times"/>
            </a:endParaRPr>
          </a:p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" altLang="ko-KR" dirty="0">
              <a:solidFill>
                <a:srgbClr val="141413"/>
              </a:solidFill>
              <a:effectLst/>
              <a:latin typeface="Times"/>
            </a:endParaRPr>
          </a:p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" altLang="ko-KR" dirty="0">
                <a:solidFill>
                  <a:srgbClr val="141413"/>
                </a:solidFill>
                <a:effectLst/>
                <a:latin typeface="Times"/>
              </a:rPr>
              <a:t>Each</a:t>
            </a:r>
            <a:r>
              <a:rPr lang="ko-KR" altLang="en-US" dirty="0">
                <a:solidFill>
                  <a:srgbClr val="141413"/>
                </a:solidFill>
                <a:effectLst/>
                <a:latin typeface="Times"/>
              </a:rPr>
              <a:t> </a:t>
            </a:r>
            <a:r>
              <a:rPr lang="en" altLang="ko-KR" dirty="0">
                <a:solidFill>
                  <a:srgbClr val="141413"/>
                </a:solidFill>
                <a:effectLst/>
                <a:latin typeface="Times"/>
              </a:rPr>
              <a:t>FL client consists of prompt learner and an out-of-the-box</a:t>
            </a:r>
            <a:r>
              <a:rPr lang="ko-KR" altLang="en-US" dirty="0">
                <a:solidFill>
                  <a:srgbClr val="141413"/>
                </a:solidFill>
                <a:effectLst/>
                <a:latin typeface="Times"/>
              </a:rPr>
              <a:t> </a:t>
            </a:r>
            <a:r>
              <a:rPr lang="en" altLang="ko-KR" dirty="0">
                <a:solidFill>
                  <a:srgbClr val="141413"/>
                </a:solidFill>
                <a:effectLst/>
                <a:latin typeface="Times"/>
              </a:rPr>
              <a:t>CLIP model.</a:t>
            </a:r>
            <a:r>
              <a:rPr lang="en-US" altLang="ko-KR" dirty="0">
                <a:solidFill>
                  <a:srgbClr val="141413"/>
                </a:solidFill>
                <a:effectLst/>
                <a:latin typeface="Times"/>
              </a:rPr>
              <a:t>(</a:t>
            </a:r>
            <a:r>
              <a:rPr lang="ko-KR" altLang="en-US" dirty="0">
                <a:solidFill>
                  <a:srgbClr val="0E0E0E"/>
                </a:solidFill>
                <a:effectLst/>
                <a:latin typeface=".AppleSystemUIFont"/>
              </a:rPr>
              <a:t> 실제로 외부에 있는 </a:t>
            </a:r>
            <a:r>
              <a:rPr lang="en" altLang="ko-KR" b="1" dirty="0">
                <a:solidFill>
                  <a:srgbClr val="0E0E0E"/>
                </a:solidFill>
                <a:effectLst/>
                <a:latin typeface=".AppleSystemUIFont"/>
              </a:rPr>
              <a:t>CLIP </a:t>
            </a:r>
            <a:r>
              <a:rPr lang="ko-KR" altLang="en-US" b="1" dirty="0">
                <a:solidFill>
                  <a:srgbClr val="0E0E0E"/>
                </a:solidFill>
                <a:effectLst/>
                <a:latin typeface=".AppleSystemUIFont"/>
              </a:rPr>
              <a:t>백본은 </a:t>
            </a:r>
            <a:r>
              <a:rPr lang="en" altLang="ko-KR" b="1" dirty="0">
                <a:solidFill>
                  <a:srgbClr val="0E0E0E"/>
                </a:solidFill>
                <a:effectLst/>
                <a:latin typeface=".AppleSystemUIFont"/>
              </a:rPr>
              <a:t>API</a:t>
            </a:r>
            <a:r>
              <a:rPr lang="ko-KR" altLang="en-US" b="1" dirty="0" err="1">
                <a:solidFill>
                  <a:srgbClr val="0E0E0E"/>
                </a:solidFill>
                <a:effectLst/>
                <a:latin typeface=".AppleSystemUIFont"/>
              </a:rPr>
              <a:t>를</a:t>
            </a:r>
            <a:r>
              <a:rPr lang="ko-KR" altLang="en-US" b="1" dirty="0">
                <a:solidFill>
                  <a:srgbClr val="0E0E0E"/>
                </a:solidFill>
                <a:effectLst/>
                <a:latin typeface=".AppleSystemUIFont"/>
              </a:rPr>
              <a:t> 통해 액세스</a:t>
            </a:r>
            <a:r>
              <a:rPr lang="en-US" altLang="ko-KR" dirty="0">
                <a:solidFill>
                  <a:srgbClr val="141413"/>
                </a:solidFill>
                <a:effectLst/>
                <a:latin typeface="Times"/>
              </a:rPr>
              <a:t>)</a:t>
            </a:r>
            <a:r>
              <a:rPr lang="en" altLang="ko-KR" dirty="0">
                <a:solidFill>
                  <a:srgbClr val="141413"/>
                </a:solidFill>
                <a:effectLst/>
                <a:latin typeface="Times"/>
              </a:rPr>
              <a:t> 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ko-KR" dirty="0" err="1"/>
              <a:t>PROMPTFL은</a:t>
            </a:r>
            <a:r>
              <a:rPr lang="ko-KR" altLang="ko-KR" dirty="0"/>
              <a:t> CLIP 백본을 고정된 상태로 유지하면서 프롬프트 학습자에 훈련 가능한 매개변수를 소량만 도입합니다.</a:t>
            </a:r>
            <a:endParaRPr lang="en-US" altLang="ko-KR" dirty="0"/>
          </a:p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" altLang="ko-KR" dirty="0">
                <a:solidFill>
                  <a:srgbClr val="0E0E0E"/>
                </a:solidFill>
                <a:effectLst/>
                <a:latin typeface=".AppleSystemUIFont"/>
              </a:rPr>
              <a:t>Learnable Parameters(</a:t>
            </a:r>
            <a:r>
              <a:rPr lang="ko-KR" altLang="en-US" dirty="0">
                <a:solidFill>
                  <a:srgbClr val="0E0E0E"/>
                </a:solidFill>
                <a:effectLst/>
                <a:latin typeface=".AppleSystemUIFont"/>
              </a:rPr>
              <a:t>학습 가능한 파라미터</a:t>
            </a:r>
            <a:r>
              <a:rPr lang="en-US" altLang="ko-KR" dirty="0">
                <a:solidFill>
                  <a:srgbClr val="0E0E0E"/>
                </a:solidFill>
                <a:effectLst/>
                <a:latin typeface=".AppleSystemUIFont"/>
              </a:rPr>
              <a:t>)**</a:t>
            </a:r>
            <a:r>
              <a:rPr lang="ko-KR" altLang="en-US" dirty="0" err="1">
                <a:solidFill>
                  <a:srgbClr val="0E0E0E"/>
                </a:solidFill>
                <a:effectLst/>
                <a:latin typeface=".AppleSystemUIFont"/>
              </a:rPr>
              <a:t>를</a:t>
            </a:r>
            <a:r>
              <a:rPr lang="ko-KR" altLang="en-US" dirty="0">
                <a:solidFill>
                  <a:srgbClr val="0E0E0E"/>
                </a:solidFill>
                <a:effectLst/>
                <a:latin typeface=".AppleSystemUIFont"/>
              </a:rPr>
              <a:t> 통해 </a:t>
            </a:r>
            <a:r>
              <a:rPr lang="en" altLang="ko-KR" b="1" dirty="0">
                <a:solidFill>
                  <a:srgbClr val="0E0E0E"/>
                </a:solidFill>
                <a:effectLst/>
                <a:latin typeface=".AppleSystemUIFont"/>
              </a:rPr>
              <a:t>Prompt Vectors</a:t>
            </a:r>
            <a:r>
              <a:rPr lang="ko-KR" altLang="en-US" dirty="0" err="1">
                <a:solidFill>
                  <a:srgbClr val="0E0E0E"/>
                </a:solidFill>
                <a:effectLst/>
                <a:latin typeface=".AppleSystemUIFont"/>
              </a:rPr>
              <a:t>를</a:t>
            </a:r>
            <a:r>
              <a:rPr lang="ko-KR" altLang="en-US" dirty="0">
                <a:solidFill>
                  <a:srgbClr val="0E0E0E"/>
                </a:solidFill>
                <a:effectLst/>
                <a:latin typeface=".AppleSystemUIFont"/>
              </a:rPr>
              <a:t> 생성한다는 것을 나타냅니다</a:t>
            </a:r>
            <a:endParaRPr lang="en" altLang="ko-KR" dirty="0">
              <a:solidFill>
                <a:srgbClr val="141413"/>
              </a:solidFill>
              <a:effectLst/>
              <a:latin typeface="Time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" altLang="ko-KR" dirty="0">
                <a:solidFill>
                  <a:srgbClr val="141413"/>
                </a:solidFill>
                <a:effectLst/>
                <a:latin typeface="Times"/>
              </a:rPr>
              <a:t>during local training,</a:t>
            </a:r>
            <a:r>
              <a:rPr lang="ko-KR" altLang="en-US" dirty="0">
                <a:solidFill>
                  <a:srgbClr val="141413"/>
                </a:solidFill>
                <a:effectLst/>
                <a:latin typeface="Times"/>
              </a:rPr>
              <a:t> </a:t>
            </a:r>
            <a:r>
              <a:rPr lang="en" altLang="ko-KR" dirty="0">
                <a:solidFill>
                  <a:srgbClr val="141413"/>
                </a:solidFill>
                <a:effectLst/>
                <a:latin typeface="Times"/>
              </a:rPr>
              <a:t>only the parameters of the prompt learner are updated while the</a:t>
            </a:r>
            <a:r>
              <a:rPr lang="ko-KR" altLang="en-US" dirty="0">
                <a:solidFill>
                  <a:srgbClr val="141413"/>
                </a:solidFill>
                <a:effectLst/>
                <a:latin typeface="Times"/>
              </a:rPr>
              <a:t> </a:t>
            </a:r>
            <a:r>
              <a:rPr lang="en" altLang="ko-KR" dirty="0">
                <a:solidFill>
                  <a:srgbClr val="141413"/>
                </a:solidFill>
                <a:effectLst/>
                <a:latin typeface="Times"/>
              </a:rPr>
              <a:t>whole CLIP model turns off gradients in both the image and</a:t>
            </a:r>
            <a:r>
              <a:rPr lang="ko-KR" altLang="en-US" dirty="0">
                <a:solidFill>
                  <a:srgbClr val="141413"/>
                </a:solidFill>
                <a:effectLst/>
                <a:latin typeface="Times"/>
              </a:rPr>
              <a:t> </a:t>
            </a:r>
            <a:r>
              <a:rPr lang="en" altLang="ko-KR" dirty="0">
                <a:solidFill>
                  <a:srgbClr val="141413"/>
                </a:solidFill>
                <a:effectLst/>
                <a:latin typeface="Times"/>
              </a:rPr>
              <a:t>the text encoder. 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" altLang="ko-KR" dirty="0">
                <a:solidFill>
                  <a:srgbClr val="141413"/>
                </a:solidFill>
                <a:effectLst/>
                <a:latin typeface="Times"/>
              </a:rPr>
              <a:t>The federated server is designed to aggregate</a:t>
            </a:r>
            <a:r>
              <a:rPr lang="ko-KR" altLang="en-US" dirty="0">
                <a:solidFill>
                  <a:srgbClr val="141413"/>
                </a:solidFill>
                <a:effectLst/>
                <a:latin typeface="Times"/>
              </a:rPr>
              <a:t> </a:t>
            </a:r>
            <a:r>
              <a:rPr lang="en" altLang="ko-KR" dirty="0">
                <a:solidFill>
                  <a:srgbClr val="141413"/>
                </a:solidFill>
                <a:effectLst/>
                <a:latin typeface="Times"/>
              </a:rPr>
              <a:t>only the parameter updates of prompt learners over multiple</a:t>
            </a:r>
            <a:r>
              <a:rPr lang="ko-KR" altLang="en-US" dirty="0">
                <a:solidFill>
                  <a:srgbClr val="141413"/>
                </a:solidFill>
                <a:effectLst/>
                <a:latin typeface="Times"/>
              </a:rPr>
              <a:t> </a:t>
            </a:r>
            <a:r>
              <a:rPr lang="en" altLang="ko-KR" dirty="0">
                <a:solidFill>
                  <a:srgbClr val="141413"/>
                </a:solidFill>
                <a:effectLst/>
                <a:latin typeface="Times"/>
              </a:rPr>
              <a:t>users, and transmit the updated parameters back to each user.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" altLang="ko-KR" dirty="0">
                <a:solidFill>
                  <a:srgbClr val="141413"/>
                </a:solidFill>
                <a:effectLst/>
                <a:latin typeface="Times"/>
              </a:rPr>
              <a:t>Thus, PROMPTFL evolves the goal of FL from model training to</a:t>
            </a:r>
            <a:r>
              <a:rPr lang="ko-KR" altLang="en-US" dirty="0">
                <a:solidFill>
                  <a:srgbClr val="141413"/>
                </a:solidFill>
                <a:effectLst/>
                <a:latin typeface="Times"/>
              </a:rPr>
              <a:t> </a:t>
            </a:r>
            <a:r>
              <a:rPr lang="en" altLang="ko-KR" dirty="0">
                <a:solidFill>
                  <a:srgbClr val="141413"/>
                </a:solidFill>
                <a:effectLst/>
                <a:latin typeface="Times"/>
              </a:rPr>
              <a:t>prompt learner training. 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" altLang="ko-KR" dirty="0">
              <a:solidFill>
                <a:srgbClr val="141413"/>
              </a:solidFill>
              <a:effectLst/>
              <a:latin typeface="Time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" altLang="ko-KR" dirty="0">
              <a:solidFill>
                <a:srgbClr val="141413"/>
              </a:solidFill>
              <a:effectLst/>
              <a:latin typeface="Time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" altLang="ko-KR" dirty="0">
              <a:solidFill>
                <a:srgbClr val="141413"/>
              </a:solidFill>
              <a:effectLst/>
              <a:latin typeface="Time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AFC1D3-99BC-40C0-BC3F-588867A5A8E2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18835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F9397-25DE-4669-8E7F-68FB1C78CF06}" type="datetimeFigureOut">
              <a:rPr lang="ko-KR" altLang="en-US" smtClean="0"/>
              <a:t>2024. 12. 10.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885E4-104A-4000-BEE6-BBEDD7FE779F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Picture 11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51" y="6291520"/>
            <a:ext cx="2458578" cy="534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pic>
        <p:nvPicPr>
          <p:cNvPr id="9" name="그림 49" descr="전구.png"/>
          <p:cNvPicPr>
            <a:picLocks noChangeAspect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562470" y="3037494"/>
            <a:ext cx="3391649" cy="52632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그림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9389" y="-456951"/>
            <a:ext cx="2099093" cy="161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0624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F9397-25DE-4669-8E7F-68FB1C78CF06}" type="datetimeFigureOut">
              <a:rPr lang="ko-KR" altLang="en-US" smtClean="0"/>
              <a:t>2024. 12. 10.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885E4-104A-4000-BEE6-BBEDD7FE779F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TextBox 7"/>
          <p:cNvSpPr txBox="1"/>
          <p:nvPr userDrawn="1"/>
        </p:nvSpPr>
        <p:spPr>
          <a:xfrm>
            <a:off x="8934776" y="6400411"/>
            <a:ext cx="24113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@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sz="10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iMES.Lab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 All Rights Reserved.</a:t>
            </a:r>
            <a:endParaRPr lang="ko-KR" altLang="en-US" sz="10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9CC3A5F-045E-4A08-87A5-ECE2D71D340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59" y="5763132"/>
            <a:ext cx="1502955" cy="1156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5072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F9397-25DE-4669-8E7F-68FB1C78CF06}" type="datetimeFigureOut">
              <a:rPr lang="ko-KR" altLang="en-US" smtClean="0"/>
              <a:t>2024. 12. 10.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885E4-104A-4000-BEE6-BBEDD7FE779F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TextBox 7"/>
          <p:cNvSpPr txBox="1"/>
          <p:nvPr userDrawn="1"/>
        </p:nvSpPr>
        <p:spPr>
          <a:xfrm>
            <a:off x="8934776" y="6400411"/>
            <a:ext cx="24113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@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sz="10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iMES.Lab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 All Rights Reserved.</a:t>
            </a:r>
            <a:endParaRPr lang="ko-KR" altLang="en-US" sz="10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4C2E3BE-51E3-45DC-8315-409CAF51916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59" y="5763132"/>
            <a:ext cx="1502955" cy="1156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456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1102" y="1052422"/>
            <a:ext cx="11050438" cy="5090035"/>
          </a:xfrm>
        </p:spPr>
        <p:txBody>
          <a:bodyPr/>
          <a:lstStyle>
            <a:lvl1pPr>
              <a:defRPr sz="20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F9397-25DE-4669-8E7F-68FB1C78CF06}" type="datetimeFigureOut">
              <a:rPr lang="ko-KR" altLang="en-US" smtClean="0"/>
              <a:t>2024. 12. 10.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885E4-104A-4000-BEE6-BBEDD7FE779F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TextBox 7"/>
          <p:cNvSpPr txBox="1"/>
          <p:nvPr userDrawn="1"/>
        </p:nvSpPr>
        <p:spPr>
          <a:xfrm>
            <a:off x="8934776" y="6400411"/>
            <a:ext cx="24113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@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sz="10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iMES.Lab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 All Rights Reserved.</a:t>
            </a:r>
            <a:endParaRPr lang="ko-KR" altLang="en-US" sz="10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9BBF8A7-A191-4D75-84CC-6CAB31C37CC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59" y="5763132"/>
            <a:ext cx="1502955" cy="1156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4849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F9397-25DE-4669-8E7F-68FB1C78CF06}" type="datetimeFigureOut">
              <a:rPr lang="ko-KR" altLang="en-US" smtClean="0"/>
              <a:t>2024. 12. 10.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885E4-104A-4000-BEE6-BBEDD7FE77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19710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F9397-25DE-4669-8E7F-68FB1C78CF06}" type="datetimeFigureOut">
              <a:rPr lang="ko-KR" altLang="en-US" smtClean="0"/>
              <a:t>2024. 12. 10.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885E4-104A-4000-BEE6-BBEDD7FE779F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0" name="TextBox 9"/>
          <p:cNvSpPr txBox="1"/>
          <p:nvPr userDrawn="1"/>
        </p:nvSpPr>
        <p:spPr>
          <a:xfrm>
            <a:off x="8934776" y="6400411"/>
            <a:ext cx="24113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@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sz="10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iMES.Lab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 All Rights Reserved.</a:t>
            </a:r>
            <a:endParaRPr lang="ko-KR" altLang="en-US" sz="10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4AF4160-7F4D-4A4D-BC30-0B2DA6FDD57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59" y="5763132"/>
            <a:ext cx="1502955" cy="1156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3809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F9397-25DE-4669-8E7F-68FB1C78CF06}" type="datetimeFigureOut">
              <a:rPr lang="ko-KR" altLang="en-US" smtClean="0"/>
              <a:t>2024. 12. 10.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885E4-104A-4000-BEE6-BBEDD7FE779F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1" name="TextBox 10"/>
          <p:cNvSpPr txBox="1"/>
          <p:nvPr userDrawn="1"/>
        </p:nvSpPr>
        <p:spPr>
          <a:xfrm>
            <a:off x="8934776" y="6400411"/>
            <a:ext cx="24113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@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sz="10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iMES.Lab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 All Rights Reserved.</a:t>
            </a:r>
            <a:endParaRPr lang="ko-KR" altLang="en-US" sz="10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B100AE7C-AA13-4938-BB3D-113E79818F3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59" y="5763132"/>
            <a:ext cx="1502955" cy="1156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0825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F9397-25DE-4669-8E7F-68FB1C78CF06}" type="datetimeFigureOut">
              <a:rPr lang="ko-KR" altLang="en-US" smtClean="0"/>
              <a:t>2024. 12. 10.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885E4-104A-4000-BEE6-BBEDD7FE779F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8934776" y="6400411"/>
            <a:ext cx="24113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@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sz="10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iMES.Lab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 All Rights Reserved.</a:t>
            </a:r>
            <a:endParaRPr lang="ko-KR" altLang="en-US" sz="10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91458E7-C6B1-458A-9995-42CF749E358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59" y="5763132"/>
            <a:ext cx="1502955" cy="1156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2346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F9397-25DE-4669-8E7F-68FB1C78CF06}" type="datetimeFigureOut">
              <a:rPr lang="ko-KR" altLang="en-US" smtClean="0"/>
              <a:t>2024. 12. 10.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885E4-104A-4000-BEE6-BBEDD7FE779F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TextBox 5"/>
          <p:cNvSpPr txBox="1"/>
          <p:nvPr userDrawn="1"/>
        </p:nvSpPr>
        <p:spPr>
          <a:xfrm>
            <a:off x="8934776" y="6400411"/>
            <a:ext cx="24113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@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sz="10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iMES.Lab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 All Rights Reserved.</a:t>
            </a:r>
            <a:endParaRPr lang="ko-KR" altLang="en-US" sz="10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224932A-9E7B-446D-B76F-C0DFFC21E4A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59" y="5763132"/>
            <a:ext cx="1502955" cy="1156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9454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F9397-25DE-4669-8E7F-68FB1C78CF06}" type="datetimeFigureOut">
              <a:rPr lang="ko-KR" altLang="en-US" smtClean="0"/>
              <a:t>2024. 12. 10.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885E4-104A-4000-BEE6-BBEDD7FE779F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8934776" y="6400411"/>
            <a:ext cx="24113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@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sz="10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iMES.Lab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 All Rights Reserved.</a:t>
            </a:r>
            <a:endParaRPr lang="ko-KR" altLang="en-US" sz="10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9A37B9C-74AE-436A-ADDF-4E1B655A5E5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59" y="5763132"/>
            <a:ext cx="1502955" cy="1156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5119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F9397-25DE-4669-8E7F-68FB1C78CF06}" type="datetimeFigureOut">
              <a:rPr lang="ko-KR" altLang="en-US" smtClean="0"/>
              <a:t>2024. 12. 10.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885E4-104A-4000-BEE6-BBEDD7FE779F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8934776" y="6400411"/>
            <a:ext cx="24113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@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sz="10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iMES.Lab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 All Rights Reserved.</a:t>
            </a:r>
            <a:endParaRPr lang="ko-KR" altLang="en-US" sz="10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E0A938F-1FA0-4EB9-A124-CA1FE4D3278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59" y="5763132"/>
            <a:ext cx="1502955" cy="1156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1269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21102" y="365125"/>
            <a:ext cx="11050438" cy="5147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1102" y="1086928"/>
            <a:ext cx="11050438" cy="50900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5F9397-25DE-4669-8E7F-68FB1C78CF06}" type="datetimeFigureOut">
              <a:rPr lang="ko-KR" altLang="en-US" smtClean="0"/>
              <a:t>2024. 12. 10.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928340" y="63563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3885E4-104A-4000-BEE6-BBEDD7FE77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22282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2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openai.com/index/clip/" TargetMode="Externa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119694" y="1214438"/>
            <a:ext cx="10209365" cy="2387600"/>
          </a:xfrm>
        </p:spPr>
        <p:txBody>
          <a:bodyPr>
            <a:noAutofit/>
          </a:bodyPr>
          <a:lstStyle/>
          <a:p>
            <a:r>
              <a:rPr lang="en" altLang="ko-Kore-KR" sz="2400" dirty="0">
                <a:effectLst/>
                <a:ea typeface="Apple SD Gothic Neo" panose="02000300000000000000" pitchFamily="2" charset="-127"/>
              </a:rPr>
              <a:t>PROMPTFL: Let Federated Participants Cooperatively Learn Prompts Instead of Models </a:t>
            </a:r>
            <a:br>
              <a:rPr lang="en" altLang="ko-Kore-KR" sz="2400" dirty="0">
                <a:effectLst/>
                <a:ea typeface="Apple SD Gothic Neo" panose="02000300000000000000" pitchFamily="2" charset="-127"/>
              </a:rPr>
            </a:br>
            <a:r>
              <a:rPr lang="en" altLang="ko-Kore-KR" sz="2400" dirty="0">
                <a:effectLst/>
                <a:ea typeface="Apple SD Gothic Neo" panose="02000300000000000000" pitchFamily="2" charset="-127"/>
              </a:rPr>
              <a:t>– Federated Learning in Age of Foundation Model </a:t>
            </a:r>
            <a:br>
              <a:rPr lang="en" altLang="ko-Kore-KR" sz="2400" dirty="0">
                <a:ea typeface="Apple SD Gothic Neo" panose="02000300000000000000" pitchFamily="2" charset="-127"/>
              </a:rPr>
            </a:br>
            <a:endParaRPr lang="ko-KR" altLang="en-US" sz="2400" dirty="0">
              <a:ea typeface="Apple SD Gothic Neo" panose="02000300000000000000" pitchFamily="2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" altLang="ko-Kore-KR" sz="1800" dirty="0">
                <a:solidFill>
                  <a:srgbClr val="6886BB"/>
                </a:solidFill>
                <a:effectLst/>
                <a:latin typeface="+mj-lt"/>
              </a:rPr>
              <a:t>IEEE TRANSACTIONS ON MOBILE COMPUTING</a:t>
            </a:r>
            <a:r>
              <a:rPr lang="en-US" altLang="ko-KR" sz="1800" dirty="0">
                <a:solidFill>
                  <a:srgbClr val="6886BB"/>
                </a:solidFill>
                <a:effectLst/>
                <a:latin typeface="+mj-lt"/>
              </a:rPr>
              <a:t>,</a:t>
            </a:r>
            <a:r>
              <a:rPr lang="en" altLang="ko-Kore-KR" sz="1800" dirty="0">
                <a:solidFill>
                  <a:srgbClr val="6886BB"/>
                </a:solidFill>
                <a:effectLst/>
                <a:latin typeface="+mj-lt"/>
              </a:rPr>
              <a:t> 202</a:t>
            </a:r>
            <a:r>
              <a:rPr lang="en-US" altLang="ko-KR" sz="1800" dirty="0">
                <a:solidFill>
                  <a:srgbClr val="6886BB"/>
                </a:solidFill>
                <a:latin typeface="+mj-lt"/>
              </a:rPr>
              <a:t>3</a:t>
            </a:r>
            <a:r>
              <a:rPr lang="en" altLang="ko-Kore-KR" sz="1800" dirty="0">
                <a:solidFill>
                  <a:srgbClr val="6886BB"/>
                </a:solidFill>
                <a:effectLst/>
                <a:latin typeface="+mj-lt"/>
              </a:rPr>
              <a:t> </a:t>
            </a:r>
            <a:endParaRPr lang="en" altLang="ko-Kore-KR" sz="1800" dirty="0">
              <a:solidFill>
                <a:srgbClr val="6886BB"/>
              </a:solidFill>
              <a:latin typeface="+mj-lt"/>
            </a:endParaRPr>
          </a:p>
          <a:p>
            <a:r>
              <a:rPr lang="en" altLang="ko-Kore-KR" sz="1800" dirty="0">
                <a:solidFill>
                  <a:srgbClr val="6886BB"/>
                </a:solidFill>
                <a:effectLst/>
                <a:latin typeface="+mj-lt"/>
              </a:rPr>
              <a:t>Tao Guo , Song Guo , Fellow, IEEE, </a:t>
            </a:r>
            <a:r>
              <a:rPr lang="en" altLang="ko-Kore-KR" sz="1800" dirty="0" err="1">
                <a:solidFill>
                  <a:srgbClr val="6886BB"/>
                </a:solidFill>
                <a:effectLst/>
                <a:latin typeface="+mj-lt"/>
              </a:rPr>
              <a:t>Junxiao</a:t>
            </a:r>
            <a:r>
              <a:rPr lang="en" altLang="ko-Kore-KR" sz="1800" dirty="0">
                <a:solidFill>
                  <a:srgbClr val="6886BB"/>
                </a:solidFill>
                <a:effectLst/>
                <a:latin typeface="+mj-lt"/>
              </a:rPr>
              <a:t> Wang</a:t>
            </a:r>
            <a:r>
              <a:rPr lang="en-US" altLang="ko-KR" sz="1800" dirty="0">
                <a:solidFill>
                  <a:srgbClr val="6886BB"/>
                </a:solidFill>
                <a:effectLst/>
                <a:latin typeface="+mj-lt"/>
              </a:rPr>
              <a:t>,</a:t>
            </a:r>
            <a:r>
              <a:rPr lang="ko-KR" altLang="en-US" sz="1800" dirty="0">
                <a:solidFill>
                  <a:srgbClr val="6886BB"/>
                </a:solidFill>
                <a:effectLst/>
                <a:latin typeface="+mj-lt"/>
              </a:rPr>
              <a:t> </a:t>
            </a:r>
            <a:r>
              <a:rPr lang="en" altLang="ko-Kore-KR" sz="1800" dirty="0" err="1">
                <a:solidFill>
                  <a:srgbClr val="6886BB"/>
                </a:solidFill>
                <a:effectLst/>
                <a:latin typeface="+mj-lt"/>
              </a:rPr>
              <a:t>Xueyang</a:t>
            </a:r>
            <a:r>
              <a:rPr lang="en" altLang="ko-Kore-KR" sz="1800" dirty="0">
                <a:solidFill>
                  <a:srgbClr val="6886BB"/>
                </a:solidFill>
                <a:effectLst/>
                <a:latin typeface="+mj-lt"/>
              </a:rPr>
              <a:t> Tang , and </a:t>
            </a:r>
            <a:r>
              <a:rPr lang="en" altLang="ko-Kore-KR" sz="1800" dirty="0" err="1">
                <a:solidFill>
                  <a:srgbClr val="6886BB"/>
                </a:solidFill>
                <a:effectLst/>
                <a:latin typeface="+mj-lt"/>
              </a:rPr>
              <a:t>Wenchao</a:t>
            </a:r>
            <a:r>
              <a:rPr lang="en" altLang="ko-Kore-KR" sz="1800" dirty="0">
                <a:solidFill>
                  <a:srgbClr val="6886BB"/>
                </a:solidFill>
                <a:effectLst/>
                <a:latin typeface="+mj-lt"/>
              </a:rPr>
              <a:t> Xu , Member, IEEE </a:t>
            </a:r>
            <a:endParaRPr lang="en" altLang="ko-Kore-KR" sz="1800" dirty="0">
              <a:solidFill>
                <a:srgbClr val="6886BB"/>
              </a:solidFill>
              <a:latin typeface="+mj-lt"/>
            </a:endParaRPr>
          </a:p>
          <a:p>
            <a:endParaRPr lang="en" altLang="ko-Kore-KR" sz="1800" dirty="0">
              <a:solidFill>
                <a:srgbClr val="6886BB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99956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ko-KR" dirty="0"/>
              <a:t>PROMPT-BASED FEDERATED LEARNING : </a:t>
            </a:r>
            <a:r>
              <a:rPr lang="en" altLang="ko-KR" dirty="0">
                <a:effectLst/>
              </a:rPr>
              <a:t>Prompt Engineering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1102" y="1158875"/>
            <a:ext cx="11050438" cy="5090035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 startAt="2"/>
            </a:pPr>
            <a:r>
              <a:rPr lang="en-US" altLang="ko-KR" sz="2200" dirty="0">
                <a:solidFill>
                  <a:srgbClr val="141413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Automated Prompting</a:t>
            </a:r>
            <a:r>
              <a:rPr lang="ko-KR" altLang="en-US" sz="2200" dirty="0">
                <a:solidFill>
                  <a:srgbClr val="141413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endParaRPr lang="en" altLang="ko-KR" sz="2200" dirty="0">
              <a:solidFill>
                <a:srgbClr val="141413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lang="en-US" altLang="ko-KR" dirty="0">
                <a:solidFill>
                  <a:srgbClr val="141413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Automated Prompting is a method of </a:t>
            </a:r>
            <a:r>
              <a:rPr lang="en-US" altLang="ko-KR" dirty="0">
                <a:solidFill>
                  <a:srgbClr val="5274B1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automatically designing or learning prompt templates</a:t>
            </a:r>
            <a:r>
              <a:rPr lang="en-US" altLang="ko-KR" dirty="0">
                <a:solidFill>
                  <a:srgbClr val="141413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</a:t>
            </a:r>
          </a:p>
          <a:p>
            <a:r>
              <a:rPr lang="en" altLang="ko-KR" dirty="0">
                <a:solidFill>
                  <a:srgbClr val="5274B1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Discrete prompts(</a:t>
            </a:r>
            <a:r>
              <a:rPr lang="en" altLang="ko-KR" i="1" dirty="0">
                <a:solidFill>
                  <a:srgbClr val="5274B1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a.k.a. </a:t>
            </a:r>
            <a:r>
              <a:rPr lang="en" altLang="ko-KR" dirty="0">
                <a:solidFill>
                  <a:srgbClr val="5274B1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hard prompts) </a:t>
            </a:r>
          </a:p>
          <a:p>
            <a:pPr lvl="1">
              <a:buFont typeface="Wingdings" pitchFamily="2" charset="2"/>
              <a:buChar char="§"/>
            </a:pPr>
            <a:r>
              <a:rPr lang="en" altLang="ko-KR" dirty="0">
                <a:solidFill>
                  <a:srgbClr val="141413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The prompt is an </a:t>
            </a:r>
            <a:r>
              <a:rPr lang="en" altLang="ko-KR" dirty="0">
                <a:solidFill>
                  <a:srgbClr val="5274B1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actual text string</a:t>
            </a:r>
            <a:r>
              <a:rPr lang="en-US" altLang="ko-KR" dirty="0">
                <a:solidFill>
                  <a:srgbClr val="141413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</a:t>
            </a:r>
            <a:r>
              <a:rPr lang="ko-KR" altLang="en-US" dirty="0">
                <a:solidFill>
                  <a:srgbClr val="141413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dirty="0">
                <a:solidFill>
                  <a:srgbClr val="141413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Ex) </a:t>
            </a:r>
            <a:r>
              <a:rPr lang="en" altLang="ko-KR" dirty="0">
                <a:solidFill>
                  <a:srgbClr val="0E0E0E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"a photo of a [class]”</a:t>
            </a:r>
          </a:p>
          <a:p>
            <a:pPr lvl="1">
              <a:buFont typeface="Wingdings" pitchFamily="2" charset="2"/>
              <a:buChar char="§"/>
            </a:pPr>
            <a:r>
              <a:rPr lang="en" altLang="ko-KR" dirty="0">
                <a:solidFill>
                  <a:srgbClr val="141413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It is composed of natural language words so it </a:t>
            </a:r>
            <a:r>
              <a:rPr lang="en" altLang="ko-KR" dirty="0">
                <a:solidFill>
                  <a:srgbClr val="5274B1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is easy for people to understand.</a:t>
            </a:r>
          </a:p>
          <a:p>
            <a:pPr lvl="1">
              <a:buFont typeface="Wingdings" pitchFamily="2" charset="2"/>
              <a:buChar char="§"/>
            </a:pPr>
            <a:r>
              <a:rPr lang="en" altLang="ko-KR" dirty="0">
                <a:solidFill>
                  <a:srgbClr val="FF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Template design space is limited </a:t>
            </a:r>
            <a:r>
              <a:rPr lang="en" altLang="ko-KR" dirty="0">
                <a:solidFill>
                  <a:srgbClr val="141413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and operates only within the range that </a:t>
            </a:r>
            <a:r>
              <a:rPr lang="en" altLang="ko-KR" dirty="0">
                <a:solidFill>
                  <a:srgbClr val="FF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can be expressed in natural language.</a:t>
            </a:r>
          </a:p>
          <a:p>
            <a:pPr marL="457200" lvl="1" indent="0">
              <a:buNone/>
            </a:pPr>
            <a:endParaRPr lang="en-US" altLang="ko-KR" b="1" dirty="0">
              <a:solidFill>
                <a:srgbClr val="141413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lang="en" altLang="ko-KR" dirty="0">
                <a:solidFill>
                  <a:srgbClr val="5274B1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Continuous prompts(a.k.a. soft prompts)</a:t>
            </a:r>
          </a:p>
          <a:p>
            <a:pPr lvl="1">
              <a:buFont typeface="Wingdings" pitchFamily="2" charset="2"/>
              <a:buChar char="§"/>
            </a:pPr>
            <a:r>
              <a:rPr lang="en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The prompt is performed </a:t>
            </a:r>
            <a:r>
              <a:rPr lang="en" altLang="ko-KR" dirty="0">
                <a:solidFill>
                  <a:srgbClr val="5274B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directly </a:t>
            </a:r>
            <a:r>
              <a:rPr lang="en" altLang="ko-KR" dirty="0">
                <a:solidFill>
                  <a:srgbClr val="5274B1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in the embedding space</a:t>
            </a:r>
            <a:r>
              <a:rPr lang="en" altLang="ko-KR" dirty="0">
                <a:solidFill>
                  <a:srgbClr val="5274B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of the model.</a:t>
            </a:r>
          </a:p>
          <a:p>
            <a:pPr lvl="1">
              <a:buFont typeface="Wingdings" pitchFamily="2" charset="2"/>
              <a:buChar char="§"/>
            </a:pPr>
            <a:r>
              <a:rPr lang="en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The prompt does not follow the format of natural language, but is </a:t>
            </a:r>
            <a:r>
              <a:rPr lang="en" altLang="ko-KR" dirty="0">
                <a:solidFill>
                  <a:srgbClr val="5274B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expressed as a continuous vector </a:t>
            </a:r>
            <a:r>
              <a:rPr lang="en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used by the model.</a:t>
            </a:r>
          </a:p>
          <a:p>
            <a:pPr lvl="1">
              <a:buFont typeface="Wingdings" pitchFamily="2" charset="2"/>
              <a:buChar char="§"/>
            </a:pPr>
            <a:r>
              <a:rPr lang="en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Because it is not constrained by natural language word embeddings, </a:t>
            </a:r>
            <a:r>
              <a:rPr lang="en" altLang="ko-KR" dirty="0">
                <a:solidFill>
                  <a:srgbClr val="5274B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prompt expressions are more flexible </a:t>
            </a:r>
            <a:r>
              <a:rPr lang="en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and the model can learn embeddings that are </a:t>
            </a:r>
            <a:r>
              <a:rPr lang="en" altLang="ko-KR" dirty="0">
                <a:solidFill>
                  <a:srgbClr val="5274B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more optimized </a:t>
            </a:r>
            <a:r>
              <a:rPr lang="en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for specific tasks.</a:t>
            </a:r>
          </a:p>
          <a:p>
            <a:pPr lvl="1">
              <a:buFont typeface="Wingdings" pitchFamily="2" charset="2"/>
              <a:buChar char="§"/>
            </a:pPr>
            <a:endParaRPr lang="en" altLang="ko-KR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lvl="1">
              <a:buFont typeface="Wingdings" pitchFamily="2" charset="2"/>
              <a:buChar char="§"/>
            </a:pPr>
            <a:endParaRPr lang="en" altLang="ko-KR" b="1" dirty="0">
              <a:effectLst/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618383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" altLang="ko-KR" dirty="0">
                <a:solidFill>
                  <a:srgbClr val="203864"/>
                </a:solidFill>
                <a:effectLst/>
                <a:latin typeface="+mj-ea"/>
              </a:rPr>
              <a:t>Framework to Learn Prompts in FL</a:t>
            </a:r>
            <a:endParaRPr lang="ko-KR" altLang="en-US" dirty="0">
              <a:solidFill>
                <a:srgbClr val="203864"/>
              </a:solidFill>
              <a:latin typeface="+mj-ea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215390" y="5212669"/>
            <a:ext cx="9934839" cy="91641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" altLang="ko-KR" sz="1400" dirty="0">
                <a:solidFill>
                  <a:srgbClr val="141413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Fig. 1. Framework and workflow of PROMPTFL. Each client includes a prompt learner (with only a small amount of trainable parameters) and an out-of-the-box</a:t>
            </a:r>
            <a:r>
              <a:rPr lang="ko-KR" altLang="en-US" sz="1400" dirty="0">
                <a:solidFill>
                  <a:srgbClr val="141413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" altLang="ko-KR" sz="1400" dirty="0">
                <a:solidFill>
                  <a:srgbClr val="141413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CLIP (with backbone frozen). The federated server aggregates only the parameter updates of prompt learners over multiple users, and transmit the updated</a:t>
            </a:r>
            <a:r>
              <a:rPr lang="ko-KR" altLang="en-US" sz="1400" dirty="0">
                <a:solidFill>
                  <a:srgbClr val="141413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" altLang="ko-KR" sz="1400" dirty="0">
                <a:solidFill>
                  <a:srgbClr val="141413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parameters back to each user.</a:t>
            </a:r>
          </a:p>
          <a:p>
            <a:pPr marL="0" indent="0">
              <a:buNone/>
            </a:pPr>
            <a:endParaRPr lang="ko-KR" altLang="en-US" sz="14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9E7A74F-720B-4AE4-A1D7-7E7FF69C57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5390" y="928914"/>
            <a:ext cx="10056616" cy="3965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5425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" altLang="ko-KR" dirty="0">
                <a:solidFill>
                  <a:srgbClr val="203864"/>
                </a:solidFill>
                <a:effectLst/>
                <a:latin typeface="+mj-ea"/>
              </a:rPr>
              <a:t>Framework to Learn Prompts in FL</a:t>
            </a:r>
            <a:r>
              <a:rPr lang="en-US" altLang="ko-KR" dirty="0">
                <a:solidFill>
                  <a:srgbClr val="203864"/>
                </a:solidFill>
                <a:effectLst/>
                <a:latin typeface="+mj-ea"/>
              </a:rPr>
              <a:t>:</a:t>
            </a:r>
            <a:r>
              <a:rPr lang="ko-KR" altLang="en-US" dirty="0">
                <a:solidFill>
                  <a:srgbClr val="203864"/>
                </a:solidFill>
                <a:effectLst/>
                <a:latin typeface="+mj-ea"/>
              </a:rPr>
              <a:t> </a:t>
            </a:r>
            <a:r>
              <a:rPr lang="en" altLang="ko-KR" b="1" dirty="0">
                <a:effectLst/>
              </a:rPr>
              <a:t>Prompt Learner</a:t>
            </a:r>
            <a:endParaRPr lang="ko-KR" altLang="en-US" dirty="0">
              <a:solidFill>
                <a:srgbClr val="203864"/>
              </a:solidFill>
              <a:latin typeface="+mj-ea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A6C44B8-5324-929E-EE2F-9F55002F1F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8552" y="2547040"/>
            <a:ext cx="8214892" cy="342997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6A7FF0F-4285-6672-7EFE-DC74B8E9676A}"/>
              </a:ext>
            </a:extLst>
          </p:cNvPr>
          <p:cNvSpPr txBox="1"/>
          <p:nvPr/>
        </p:nvSpPr>
        <p:spPr>
          <a:xfrm>
            <a:off x="2491713" y="5977018"/>
            <a:ext cx="720856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/>
              <a:t>출처</a:t>
            </a:r>
            <a:r>
              <a:rPr lang="en-US" altLang="ko-KR" sz="1000" dirty="0"/>
              <a:t>:</a:t>
            </a:r>
            <a:r>
              <a:rPr lang="ko-KR" altLang="en-US" sz="1000" dirty="0"/>
              <a:t> </a:t>
            </a:r>
            <a:r>
              <a:rPr lang="ko-KR" altLang="en-US" sz="1000" dirty="0" err="1"/>
              <a:t>Radford</a:t>
            </a:r>
            <a:r>
              <a:rPr lang="ko-KR" altLang="en-US" sz="1000" dirty="0"/>
              <a:t>, </a:t>
            </a:r>
            <a:r>
              <a:rPr lang="ko-KR" altLang="en-US" sz="1000" dirty="0" err="1"/>
              <a:t>Alec</a:t>
            </a:r>
            <a:r>
              <a:rPr lang="ko-KR" altLang="en-US" sz="1000" dirty="0"/>
              <a:t>, </a:t>
            </a:r>
            <a:r>
              <a:rPr lang="ko-KR" altLang="en-US" sz="1000" dirty="0" err="1"/>
              <a:t>et</a:t>
            </a:r>
            <a:r>
              <a:rPr lang="ko-KR" altLang="en-US" sz="1000" dirty="0"/>
              <a:t> </a:t>
            </a:r>
            <a:r>
              <a:rPr lang="ko-KR" altLang="en-US" sz="1000" dirty="0" err="1"/>
              <a:t>al</a:t>
            </a:r>
            <a:r>
              <a:rPr lang="ko-KR" altLang="en-US" sz="1000" dirty="0"/>
              <a:t>. "</a:t>
            </a:r>
            <a:r>
              <a:rPr lang="ko-KR" altLang="en-US" sz="1000" dirty="0" err="1"/>
              <a:t>Learning</a:t>
            </a:r>
            <a:r>
              <a:rPr lang="ko-KR" altLang="en-US" sz="1000" dirty="0"/>
              <a:t> </a:t>
            </a:r>
            <a:r>
              <a:rPr lang="ko-KR" altLang="en-US" sz="1000" dirty="0" err="1"/>
              <a:t>Transferable</a:t>
            </a:r>
            <a:r>
              <a:rPr lang="ko-KR" altLang="en-US" sz="1000" dirty="0"/>
              <a:t> </a:t>
            </a:r>
            <a:r>
              <a:rPr lang="ko-KR" altLang="en-US" sz="1000" dirty="0" err="1"/>
              <a:t>Visual</a:t>
            </a:r>
            <a:r>
              <a:rPr lang="ko-KR" altLang="en-US" sz="1000" dirty="0"/>
              <a:t> </a:t>
            </a:r>
            <a:r>
              <a:rPr lang="ko-KR" altLang="en-US" sz="1000" dirty="0" err="1"/>
              <a:t>Models</a:t>
            </a:r>
            <a:r>
              <a:rPr lang="ko-KR" altLang="en-US" sz="1000" dirty="0"/>
              <a:t> </a:t>
            </a:r>
            <a:r>
              <a:rPr lang="ko-KR" altLang="en-US" sz="1000" dirty="0" err="1"/>
              <a:t>From</a:t>
            </a:r>
            <a:r>
              <a:rPr lang="ko-KR" altLang="en-US" sz="1000" dirty="0"/>
              <a:t> </a:t>
            </a:r>
            <a:r>
              <a:rPr lang="ko-KR" altLang="en-US" sz="1000" dirty="0" err="1"/>
              <a:t>Natural</a:t>
            </a:r>
            <a:r>
              <a:rPr lang="ko-KR" altLang="en-US" sz="1000" dirty="0"/>
              <a:t> </a:t>
            </a:r>
            <a:r>
              <a:rPr lang="ko-KR" altLang="en-US" sz="1000" dirty="0" err="1"/>
              <a:t>Language</a:t>
            </a:r>
            <a:r>
              <a:rPr lang="ko-KR" altLang="en-US" sz="1000" dirty="0"/>
              <a:t> </a:t>
            </a:r>
            <a:r>
              <a:rPr lang="ko-KR" altLang="en-US" sz="1000" dirty="0" err="1"/>
              <a:t>Supervision</a:t>
            </a:r>
            <a:r>
              <a:rPr lang="ko-KR" altLang="en-US" sz="1000" dirty="0"/>
              <a:t>." </a:t>
            </a:r>
            <a:r>
              <a:rPr lang="ko-KR" altLang="en-US" sz="1000" dirty="0" err="1"/>
              <a:t>arXiv</a:t>
            </a:r>
            <a:r>
              <a:rPr lang="ko-KR" altLang="en-US" sz="1000" dirty="0"/>
              <a:t> </a:t>
            </a:r>
            <a:r>
              <a:rPr lang="ko-KR" altLang="en-US" sz="1000" dirty="0" err="1"/>
              <a:t>preprint</a:t>
            </a:r>
            <a:r>
              <a:rPr lang="ko-KR" altLang="en-US" sz="1000" dirty="0"/>
              <a:t> arXiv:2109.01134, 2021. </a:t>
            </a:r>
            <a:r>
              <a:rPr lang="ko-KR" altLang="en-US" sz="1000" dirty="0" err="1"/>
              <a:t>https</a:t>
            </a:r>
            <a:r>
              <a:rPr lang="ko-KR" altLang="en-US" sz="1000" dirty="0"/>
              <a:t>://</a:t>
            </a:r>
            <a:r>
              <a:rPr lang="ko-KR" altLang="en-US" sz="1000" dirty="0" err="1"/>
              <a:t>arxiv.org</a:t>
            </a:r>
            <a:r>
              <a:rPr lang="ko-KR" altLang="en-US" sz="1000" dirty="0"/>
              <a:t>/</a:t>
            </a:r>
            <a:r>
              <a:rPr lang="ko-KR" altLang="en-US" sz="1000" dirty="0" err="1"/>
              <a:t>abs</a:t>
            </a:r>
            <a:r>
              <a:rPr lang="ko-KR" altLang="en-US" sz="1000" dirty="0"/>
              <a:t>/2109.01134.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E32EC0E-799A-435C-7769-17AFEAE017EA}"/>
                  </a:ext>
                </a:extLst>
              </p:cNvPr>
              <p:cNvSpPr txBox="1"/>
              <p:nvPr/>
            </p:nvSpPr>
            <p:spPr>
              <a:xfrm>
                <a:off x="611163" y="1076632"/>
                <a:ext cx="11221853" cy="20527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" altLang="ko-KR" dirty="0">
                    <a:solidFill>
                      <a:srgbClr val="141413"/>
                    </a:solidFill>
                    <a:effectLst/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The</a:t>
                </a:r>
                <a:r>
                  <a:rPr lang="ko-KR" altLang="en-US" dirty="0">
                    <a:solidFill>
                      <a:srgbClr val="141413"/>
                    </a:solidFill>
                    <a:effectLst/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 </a:t>
                </a:r>
                <a:r>
                  <a:rPr lang="en" altLang="ko-KR" dirty="0">
                    <a:solidFill>
                      <a:srgbClr val="141413"/>
                    </a:solidFill>
                    <a:effectLst/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input to the text encoder is designed in the form of </a:t>
                </a:r>
                <a:r>
                  <a:rPr lang="en" altLang="ko-KR" dirty="0">
                    <a:solidFill>
                      <a:srgbClr val="5274B1"/>
                    </a:solidFill>
                    <a:effectLst/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[prompt</a:t>
                </a:r>
                <a:r>
                  <a:rPr lang="ko-KR" altLang="en-US" dirty="0">
                    <a:solidFill>
                      <a:srgbClr val="5274B1"/>
                    </a:solidFill>
                    <a:effectLst/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 </a:t>
                </a:r>
                <a:r>
                  <a:rPr lang="en" altLang="ko-KR" dirty="0">
                    <a:solidFill>
                      <a:srgbClr val="5274B1"/>
                    </a:solidFill>
                    <a:effectLst/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vectors][class].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" altLang="ko-KR" dirty="0"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[prompt vectors] are</a:t>
                </a:r>
                <a:r>
                  <a:rPr lang="ko-KR" altLang="en-US" dirty="0"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 </a:t>
                </a:r>
                <a:r>
                  <a:rPr lang="en" altLang="ko-KR" dirty="0">
                    <a:solidFill>
                      <a:srgbClr val="5274B1"/>
                    </a:solidFill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M learnable d-dimensional vectors.</a:t>
                </a:r>
                <a:r>
                  <a:rPr lang="ko-KR" altLang="en-US" dirty="0">
                    <a:solidFill>
                      <a:srgbClr val="5274B1"/>
                    </a:solidFill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 </a:t>
                </a:r>
                <a:r>
                  <a:rPr lang="en-US" altLang="ko-KR" dirty="0">
                    <a:solidFill>
                      <a:srgbClr val="5274B1"/>
                    </a:solidFill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=&gt;</a:t>
                </a:r>
                <a:r>
                  <a:rPr lang="ko-KR" altLang="en-US" dirty="0">
                    <a:solidFill>
                      <a:srgbClr val="5274B1"/>
                    </a:solidFill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 </a:t>
                </a:r>
                <a:r>
                  <a:rPr lang="en" altLang="ko-KR" dirty="0">
                    <a:solidFill>
                      <a:srgbClr val="141413"/>
                    </a:solidFill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Input</a:t>
                </a:r>
                <a:r>
                  <a:rPr lang="en" altLang="ko-KR" b="0" i="0" dirty="0">
                    <a:solidFill>
                      <a:srgbClr val="37352F"/>
                    </a:solidFill>
                    <a:effectLst/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 = </a:t>
                </a:r>
                <a14:m>
                  <m:oMath xmlns:m="http://schemas.openxmlformats.org/officeDocument/2006/math">
                    <m:r>
                      <a:rPr lang="en" altLang="ko-KR" b="0" i="1" dirty="0" smtClean="0">
                        <a:solidFill>
                          <a:srgbClr val="999999"/>
                        </a:solidFill>
                        <a:effectLst/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" altLang="ko-KR" b="0" i="1" dirty="0" smtClean="0">
                            <a:solidFill>
                              <a:srgbClr val="37352F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dirty="0" smtClean="0">
                            <a:solidFill>
                              <a:srgbClr val="37352F"/>
                            </a:solidFill>
                            <a:effectLst/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altLang="ko-KR" b="0" i="1" dirty="0" smtClean="0">
                            <a:solidFill>
                              <a:srgbClr val="37352F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altLang="ko-KR" b="0" i="1" dirty="0" smtClean="0">
                            <a:solidFill>
                              <a:srgbClr val="37352F"/>
                            </a:solidFill>
                            <a:effectLst/>
                            <a:latin typeface="Cambria Math" panose="02040503050406030204" pitchFamily="18" charset="0"/>
                          </a:rPr>
                          <m:t>]</m:t>
                        </m:r>
                      </m:e>
                      <m:sub>
                        <m:r>
                          <a:rPr lang="en-US" altLang="ko-KR" b="0" i="1" dirty="0" smtClean="0">
                            <a:solidFill>
                              <a:srgbClr val="37352F"/>
                            </a:solidFill>
                            <a:effectLst/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" altLang="ko-KR" i="1" dirty="0">
                            <a:solidFill>
                              <a:srgbClr val="37352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dirty="0">
                            <a:solidFill>
                              <a:srgbClr val="37352F"/>
                            </a:solidFill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altLang="ko-KR" i="1" dirty="0">
                            <a:solidFill>
                              <a:srgbClr val="37352F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altLang="ko-KR" i="1" dirty="0">
                            <a:solidFill>
                              <a:srgbClr val="37352F"/>
                            </a:solidFill>
                            <a:latin typeface="Cambria Math" panose="02040503050406030204" pitchFamily="18" charset="0"/>
                          </a:rPr>
                          <m:t>]</m:t>
                        </m:r>
                      </m:e>
                      <m:sub>
                        <m:r>
                          <a:rPr lang="en-US" altLang="ko-KR" b="0" i="1" dirty="0" smtClean="0">
                            <a:solidFill>
                              <a:srgbClr val="37352F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" altLang="ko-KR" i="1" dirty="0">
                            <a:solidFill>
                              <a:srgbClr val="37352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dirty="0">
                            <a:solidFill>
                              <a:srgbClr val="37352F"/>
                            </a:solidFill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altLang="ko-KR" i="1" dirty="0">
                            <a:solidFill>
                              <a:srgbClr val="37352F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altLang="ko-KR" i="1" dirty="0">
                            <a:solidFill>
                              <a:srgbClr val="37352F"/>
                            </a:solidFill>
                            <a:latin typeface="Cambria Math" panose="02040503050406030204" pitchFamily="18" charset="0"/>
                          </a:rPr>
                          <m:t>]</m:t>
                        </m:r>
                      </m:e>
                      <m:sub>
                        <m:r>
                          <a:rPr lang="en-US" altLang="ko-KR" b="0" i="1" dirty="0" smtClean="0">
                            <a:solidFill>
                              <a:srgbClr val="37352F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ko-KR" b="0" i="1" dirty="0" smtClean="0">
                        <a:solidFill>
                          <a:srgbClr val="37352F"/>
                        </a:solidFill>
                        <a:latin typeface="Cambria Math" panose="02040503050406030204" pitchFamily="18" charset="0"/>
                      </a:rPr>
                      <m:t>…</m:t>
                    </m:r>
                    <m:sSub>
                      <m:sSubPr>
                        <m:ctrlPr>
                          <a:rPr lang="en" altLang="ko-KR" i="1" dirty="0">
                            <a:solidFill>
                              <a:srgbClr val="37352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ko-KR" i="1" dirty="0">
                                <a:solidFill>
                                  <a:srgbClr val="37352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 dirty="0">
                                <a:solidFill>
                                  <a:srgbClr val="37352F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</m:e>
                      <m:sub>
                        <m:r>
                          <a:rPr lang="en-US" altLang="ko-KR" b="0" i="1" dirty="0" smtClean="0">
                            <a:solidFill>
                              <a:srgbClr val="37352F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  <m:r>
                      <a:rPr lang="en-US" altLang="ko-KR" b="0" i="1" dirty="0" smtClean="0">
                        <a:solidFill>
                          <a:srgbClr val="37352F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ko-KR" b="0" i="1" dirty="0" smtClean="0">
                        <a:solidFill>
                          <a:srgbClr val="37352F"/>
                        </a:solidFill>
                        <a:latin typeface="Cambria Math" panose="02040503050406030204" pitchFamily="18" charset="0"/>
                      </a:rPr>
                      <m:t>𝑐𝑙𝑎𝑠𝑠</m:t>
                    </m:r>
                    <m:r>
                      <a:rPr lang="en-US" altLang="ko-KR" b="0" i="1" dirty="0" smtClean="0">
                        <a:solidFill>
                          <a:srgbClr val="37352F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" altLang="ko-KR" dirty="0">
                  <a:solidFill>
                    <a:srgbClr val="5274B1"/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" altLang="ko-KR" dirty="0"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Calculate the </a:t>
                </a:r>
                <a:r>
                  <a:rPr lang="en" altLang="ko-KR" dirty="0">
                    <a:solidFill>
                      <a:srgbClr val="5274B1"/>
                    </a:solidFill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cosine similarity</a:t>
                </a:r>
                <a:r>
                  <a:rPr lang="en" altLang="ko-KR" dirty="0"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 between text features generated by the text encoder and image features generated by the image encoder and </a:t>
                </a:r>
                <a:r>
                  <a:rPr lang="en" altLang="ko-KR" dirty="0">
                    <a:solidFill>
                      <a:srgbClr val="5274B1"/>
                    </a:solidFill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adjust the prompt vector to maximize the similarity score </a:t>
                </a:r>
                <a:r>
                  <a:rPr lang="en" altLang="ko-KR" dirty="0"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for this correct answer class.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" altLang="ko-KR" dirty="0">
                  <a:latin typeface="Apple SD Gothic Neo" panose="02000300000000000000" pitchFamily="2" charset="-127"/>
                  <a:ea typeface="Apple SD Gothic Neo" panose="02000300000000000000" pitchFamily="2" charset="-127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" altLang="ko-KR" dirty="0">
                  <a:solidFill>
                    <a:srgbClr val="141413"/>
                  </a:solidFill>
                  <a:effectLst/>
                  <a:latin typeface="Apple SD Gothic Neo" panose="02000300000000000000" pitchFamily="2" charset="-127"/>
                  <a:ea typeface="Apple SD Gothic Neo" panose="02000300000000000000" pitchFamily="2" charset="-127"/>
                </a:endParaRPr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E32EC0E-799A-435C-7769-17AFEAE017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163" y="1076632"/>
                <a:ext cx="11221853" cy="2052741"/>
              </a:xfrm>
              <a:prstGeom prst="rect">
                <a:avLst/>
              </a:prstGeom>
              <a:blipFill>
                <a:blip r:embed="rId4"/>
                <a:stretch>
                  <a:fillRect l="-339" t="-122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187070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ko-KR" dirty="0">
                <a:solidFill>
                  <a:srgbClr val="203864"/>
                </a:solidFill>
                <a:effectLst/>
                <a:latin typeface="+mj-ea"/>
              </a:rPr>
              <a:t>Framework to Learn Prompts in FL</a:t>
            </a:r>
            <a:r>
              <a:rPr lang="en-US" altLang="ko-KR" dirty="0">
                <a:solidFill>
                  <a:srgbClr val="203864"/>
                </a:solidFill>
                <a:effectLst/>
                <a:latin typeface="+mj-ea"/>
              </a:rPr>
              <a:t>:</a:t>
            </a:r>
            <a:r>
              <a:rPr lang="ko-KR" altLang="en-US" dirty="0">
                <a:solidFill>
                  <a:srgbClr val="203864"/>
                </a:solidFill>
                <a:effectLst/>
                <a:latin typeface="+mj-ea"/>
              </a:rPr>
              <a:t> </a:t>
            </a:r>
            <a:r>
              <a:rPr lang="en" altLang="ko-KR" b="1" dirty="0">
                <a:effectLst/>
              </a:rPr>
              <a:t>Prompt Learner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6AF6ED6E-D09B-BF3A-267A-C15E6D3F6C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864688" y="2298215"/>
            <a:ext cx="6172200" cy="113078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9778CB7-1309-3CCC-E1E9-C1CED75A19D9}"/>
                  </a:ext>
                </a:extLst>
              </p:cNvPr>
              <p:cNvSpPr txBox="1"/>
              <p:nvPr/>
            </p:nvSpPr>
            <p:spPr>
              <a:xfrm>
                <a:off x="621102" y="1127296"/>
                <a:ext cx="11050438" cy="38232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" altLang="ko-KR" sz="2000" dirty="0">
                    <a:solidFill>
                      <a:srgbClr val="141413"/>
                    </a:solidFill>
                    <a:effectLst/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let </a:t>
                </a:r>
                <a14:m>
                  <m:oMath xmlns:m="http://schemas.openxmlformats.org/officeDocument/2006/math">
                    <m:r>
                      <a:rPr lang="en" altLang="ko-KR" sz="2000" i="1" dirty="0" smtClean="0">
                        <a:solidFill>
                          <a:srgbClr val="5274B1"/>
                        </a:solidFill>
                        <a:effectLst/>
                        <a:latin typeface="Cambria Math" panose="02040503050406030204" pitchFamily="18" charset="0"/>
                      </a:rPr>
                      <m:t>𝑔</m:t>
                    </m:r>
                    <m:r>
                      <a:rPr lang="en" altLang="ko-KR" sz="2000" i="1" dirty="0" smtClean="0">
                        <a:solidFill>
                          <a:srgbClr val="5274B1"/>
                        </a:solidFill>
                        <a:effectLst/>
                        <a:latin typeface="Cambria Math" panose="02040503050406030204" pitchFamily="18" charset="0"/>
                      </a:rPr>
                      <m:t>(·)</m:t>
                    </m:r>
                    <m:r>
                      <a:rPr lang="ko-KR" altLang="en-US" sz="2000" i="1" dirty="0" smtClean="0">
                        <a:solidFill>
                          <a:srgbClr val="5274B1"/>
                        </a:solidFill>
                        <a:effectLst/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" altLang="ko-KR" sz="2000" dirty="0">
                    <a:solidFill>
                      <a:srgbClr val="5274B1"/>
                    </a:solidFill>
                    <a:effectLst/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and </a:t>
                </a:r>
                <a14:m>
                  <m:oMath xmlns:m="http://schemas.openxmlformats.org/officeDocument/2006/math">
                    <m:r>
                      <a:rPr lang="en" altLang="ko-KR" sz="2000" i="1" dirty="0" smtClean="0">
                        <a:solidFill>
                          <a:srgbClr val="5274B1"/>
                        </a:solidFill>
                        <a:effectLst/>
                        <a:latin typeface="Cambria Math" panose="02040503050406030204" pitchFamily="18" charset="0"/>
                      </a:rPr>
                      <m:t>h</m:t>
                    </m:r>
                    <m:r>
                      <a:rPr lang="en" altLang="ko-KR" sz="2000" i="1" dirty="0" smtClean="0">
                        <a:solidFill>
                          <a:srgbClr val="5274B1"/>
                        </a:solidFill>
                        <a:effectLst/>
                        <a:latin typeface="Cambria Math" panose="02040503050406030204" pitchFamily="18" charset="0"/>
                      </a:rPr>
                      <m:t>(·) </m:t>
                    </m:r>
                  </m:oMath>
                </a14:m>
                <a:r>
                  <a:rPr lang="en" altLang="ko-KR" sz="2000" dirty="0">
                    <a:solidFill>
                      <a:srgbClr val="141413"/>
                    </a:solidFill>
                    <a:effectLst/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be the feature extraction function of the image and</a:t>
                </a:r>
                <a:r>
                  <a:rPr lang="ko-KR" altLang="en-US" sz="2000" dirty="0">
                    <a:solidFill>
                      <a:srgbClr val="141413"/>
                    </a:solidFill>
                    <a:effectLst/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 </a:t>
                </a:r>
                <a:r>
                  <a:rPr lang="en" altLang="ko-KR" sz="2000" dirty="0">
                    <a:solidFill>
                      <a:srgbClr val="141413"/>
                    </a:solidFill>
                    <a:effectLst/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text encoder.</a:t>
                </a:r>
              </a:p>
              <a:p>
                <a:endParaRPr lang="en-US" altLang="ko-KR" sz="2000" i="1" dirty="0">
                  <a:solidFill>
                    <a:srgbClr val="141413"/>
                  </a:solidFill>
                  <a:effectLst/>
                  <a:latin typeface="Apple SD Gothic Neo" panose="02000300000000000000" pitchFamily="2" charset="-127"/>
                  <a:ea typeface="Apple SD Gothic Neo" panose="02000300000000000000" pitchFamily="2" charset="-127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" altLang="ko-KR" sz="2000" dirty="0"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By </a:t>
                </a:r>
                <a:r>
                  <a:rPr lang="en" altLang="ko-KR" sz="2000" dirty="0">
                    <a:solidFill>
                      <a:srgbClr val="5274B1"/>
                    </a:solidFill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forwarding a</a:t>
                </a:r>
                <a:r>
                  <a:rPr lang="ko-KR" altLang="en-US" sz="2000" dirty="0">
                    <a:solidFill>
                      <a:srgbClr val="5274B1"/>
                    </a:solidFill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 </a:t>
                </a:r>
                <a14:m>
                  <m:oMath xmlns:m="http://schemas.openxmlformats.org/officeDocument/2006/math">
                    <m:r>
                      <a:rPr lang="en" altLang="ko-KR" sz="2000" i="1" dirty="0" smtClean="0">
                        <a:solidFill>
                          <a:srgbClr val="5274B1"/>
                        </a:solidFill>
                        <a:latin typeface="Cambria Math" panose="02040503050406030204" pitchFamily="18" charset="0"/>
                        <a:ea typeface="Apple SD Gothic Neo" panose="02000300000000000000" pitchFamily="2" charset="-127"/>
                      </a:rPr>
                      <m:t>(</m:t>
                    </m:r>
                    <m:r>
                      <a:rPr lang="en" altLang="ko-KR" sz="2000" i="1" dirty="0" err="1">
                        <a:solidFill>
                          <a:srgbClr val="5274B1"/>
                        </a:solidFill>
                        <a:latin typeface="Cambria Math" panose="02040503050406030204" pitchFamily="18" charset="0"/>
                        <a:ea typeface="Apple SD Gothic Neo" panose="02000300000000000000" pitchFamily="2" charset="-127"/>
                      </a:rPr>
                      <m:t>𝑃</m:t>
                    </m:r>
                    <m:r>
                      <a:rPr lang="en" altLang="ko-KR" sz="2000" i="1" dirty="0" err="1">
                        <a:solidFill>
                          <a:srgbClr val="5274B1"/>
                        </a:solidFill>
                        <a:latin typeface="Cambria Math" panose="02040503050406030204" pitchFamily="18" charset="0"/>
                        <a:ea typeface="Apple SD Gothic Neo" panose="02000300000000000000" pitchFamily="2" charset="-127"/>
                      </a:rPr>
                      <m:t>,</m:t>
                    </m:r>
                    <m:sSub>
                      <m:sSubPr>
                        <m:ctrlPr>
                          <a:rPr lang="en" altLang="ko-KR" sz="2000" i="1" dirty="0" smtClean="0">
                            <a:solidFill>
                              <a:srgbClr val="5274B1"/>
                            </a:solidFill>
                            <a:latin typeface="Cambria Math" panose="02040503050406030204" pitchFamily="18" charset="0"/>
                            <a:ea typeface="Apple SD Gothic Neo" panose="02000300000000000000" pitchFamily="2" charset="-127"/>
                          </a:rPr>
                        </m:ctrlPr>
                      </m:sSubPr>
                      <m:e>
                        <m:r>
                          <a:rPr lang="en-US" altLang="ko-KR" sz="2000" b="0" i="1" dirty="0" smtClean="0">
                            <a:solidFill>
                              <a:srgbClr val="5274B1"/>
                            </a:solidFill>
                            <a:latin typeface="Cambria Math" panose="02040503050406030204" pitchFamily="18" charset="0"/>
                            <a:ea typeface="Apple SD Gothic Neo" panose="02000300000000000000" pitchFamily="2" charset="-127"/>
                          </a:rPr>
                          <m:t>𝐾</m:t>
                        </m:r>
                      </m:e>
                      <m:sub>
                        <m:r>
                          <a:rPr lang="en-US" altLang="ko-KR" sz="2000" b="0" i="1" dirty="0" smtClean="0">
                            <a:solidFill>
                              <a:srgbClr val="5274B1"/>
                            </a:solidFill>
                            <a:latin typeface="Cambria Math" panose="02040503050406030204" pitchFamily="18" charset="0"/>
                            <a:ea typeface="Apple SD Gothic Neo" panose="02000300000000000000" pitchFamily="2" charset="-127"/>
                          </a:rPr>
                          <m:t>𝑖</m:t>
                        </m:r>
                      </m:sub>
                    </m:sSub>
                    <m:r>
                      <a:rPr lang="en" altLang="ko-KR" sz="2000" i="1" dirty="0">
                        <a:solidFill>
                          <a:srgbClr val="5274B1"/>
                        </a:solidFill>
                        <a:latin typeface="Cambria Math" panose="02040503050406030204" pitchFamily="18" charset="0"/>
                        <a:ea typeface="Apple SD Gothic Neo" panose="02000300000000000000" pitchFamily="2" charset="-127"/>
                      </a:rPr>
                      <m:t>) </m:t>
                    </m:r>
                  </m:oMath>
                </a14:m>
                <a:r>
                  <a:rPr lang="en" altLang="ko-KR" sz="2000" dirty="0"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and an </a:t>
                </a:r>
                <a:r>
                  <a:rPr lang="en" altLang="ko-KR" sz="2000" dirty="0">
                    <a:solidFill>
                      <a:srgbClr val="5274B1"/>
                    </a:solidFill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image x</a:t>
                </a:r>
                <a:r>
                  <a:rPr lang="en" altLang="ko-KR" sz="2000" dirty="0"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, the classification </a:t>
                </a:r>
                <a:r>
                  <a:rPr lang="en" altLang="ko-KR" sz="2000" dirty="0">
                    <a:solidFill>
                      <a:srgbClr val="5274B1"/>
                    </a:solidFill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prediction probability</a:t>
                </a:r>
                <a:r>
                  <a:rPr lang="ko-KR" altLang="en-US" sz="2000" dirty="0">
                    <a:solidFill>
                      <a:srgbClr val="5274B1"/>
                    </a:solidFill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 </a:t>
                </a:r>
                <a:r>
                  <a:rPr lang="en" altLang="ko-KR" sz="2000" dirty="0"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and logits are computed as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" altLang="ko-KR" sz="2000" i="1" dirty="0">
                  <a:solidFill>
                    <a:srgbClr val="141413"/>
                  </a:solidFill>
                  <a:effectLst/>
                  <a:latin typeface="Apple SD Gothic Neo" panose="02000300000000000000" pitchFamily="2" charset="-127"/>
                  <a:ea typeface="Apple SD Gothic Neo" panose="02000300000000000000" pitchFamily="2" charset="-127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" altLang="ko-KR" sz="2000" i="1" dirty="0">
                  <a:solidFill>
                    <a:srgbClr val="141413"/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" altLang="ko-KR" sz="2000" i="1" dirty="0">
                  <a:solidFill>
                    <a:srgbClr val="141413"/>
                  </a:solidFill>
                  <a:effectLst/>
                  <a:latin typeface="Apple SD Gothic Neo" panose="02000300000000000000" pitchFamily="2" charset="-127"/>
                  <a:ea typeface="Apple SD Gothic Neo" panose="02000300000000000000" pitchFamily="2" charset="-127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" altLang="ko-KR" sz="2000" i="1" dirty="0">
                  <a:solidFill>
                    <a:srgbClr val="141413"/>
                  </a:solidFill>
                  <a:effectLst/>
                  <a:latin typeface="Apple SD Gothic Neo" panose="02000300000000000000" pitchFamily="2" charset="-127"/>
                  <a:ea typeface="Apple SD Gothic Neo" panose="02000300000000000000" pitchFamily="2" charset="-127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" altLang="ko-KR" sz="2000" dirty="0">
                    <a:solidFill>
                      <a:srgbClr val="141413"/>
                    </a:solidFill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where </a:t>
                </a:r>
                <a:r>
                  <a:rPr lang="en" altLang="ko-KR" sz="2000" dirty="0">
                    <a:solidFill>
                      <a:srgbClr val="5274B1"/>
                    </a:solidFill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P is the only part that is updated in local back propagation </a:t>
                </a:r>
                <a:r>
                  <a:rPr lang="en" altLang="ko-KR" sz="2000" dirty="0">
                    <a:solidFill>
                      <a:srgbClr val="141413"/>
                    </a:solidFill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and aggregated in the federated server.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" altLang="ko-KR" sz="2000" i="1" dirty="0" smtClean="0">
                          <a:solidFill>
                            <a:srgbClr val="141413"/>
                          </a:solidFill>
                          <a:effectLst/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" altLang="ko-KR" sz="2000" dirty="0">
                  <a:solidFill>
                    <a:srgbClr val="141413"/>
                  </a:solidFill>
                  <a:effectLst/>
                  <a:latin typeface="Apple SD Gothic Neo" panose="02000300000000000000" pitchFamily="2" charset="-127"/>
                  <a:ea typeface="Apple SD Gothic Neo" panose="02000300000000000000" pitchFamily="2" charset="-127"/>
                </a:endParaRPr>
              </a:p>
              <a:p>
                <a:endParaRPr lang="en" altLang="ko-KR" sz="2000" dirty="0">
                  <a:solidFill>
                    <a:srgbClr val="141413"/>
                  </a:solidFill>
                  <a:effectLst/>
                  <a:latin typeface="Apple SD Gothic Neo" panose="02000300000000000000" pitchFamily="2" charset="-127"/>
                  <a:ea typeface="Apple SD Gothic Neo" panose="02000300000000000000" pitchFamily="2" charset="-127"/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9778CB7-1309-3CCC-E1E9-C1CED75A19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102" y="1127296"/>
                <a:ext cx="11050438" cy="3823226"/>
              </a:xfrm>
              <a:prstGeom prst="rect">
                <a:avLst/>
              </a:prstGeom>
              <a:blipFill>
                <a:blip r:embed="rId4"/>
                <a:stretch>
                  <a:fillRect l="-459" t="-99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696606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Algorithm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FA9B8A1-9735-35EC-A1E8-4C6068B22D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102" y="879894"/>
            <a:ext cx="5169011" cy="528116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428326BD-F0B6-56A0-41E4-87CCFB3B2303}"/>
              </a:ext>
            </a:extLst>
          </p:cNvPr>
          <p:cNvSpPr/>
          <p:nvPr/>
        </p:nvSpPr>
        <p:spPr>
          <a:xfrm>
            <a:off x="814873" y="1978089"/>
            <a:ext cx="4867470" cy="1903446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4B936EE-D5E8-A0D4-E295-0839AE268CAF}"/>
              </a:ext>
            </a:extLst>
          </p:cNvPr>
          <p:cNvSpPr/>
          <p:nvPr/>
        </p:nvSpPr>
        <p:spPr>
          <a:xfrm>
            <a:off x="814873" y="3922904"/>
            <a:ext cx="4867470" cy="2097336"/>
          </a:xfrm>
          <a:prstGeom prst="rect">
            <a:avLst/>
          </a:prstGeom>
          <a:noFill/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C6288E1-5D8B-26C7-2776-342BD4225CEB}"/>
                  </a:ext>
                </a:extLst>
              </p:cNvPr>
              <p:cNvSpPr txBox="1"/>
              <p:nvPr/>
            </p:nvSpPr>
            <p:spPr>
              <a:xfrm>
                <a:off x="6247758" y="580221"/>
                <a:ext cx="3909391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" altLang="ko-KR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" altLang="ko-KR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" altLang="ko-KR" dirty="0"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: prompt vectors</a:t>
                </a:r>
                <a:endParaRPr kumimoji="1" lang="en-US" altLang="ko-KR" dirty="0">
                  <a:latin typeface="Apple SD Gothic Neo" panose="02000300000000000000" pitchFamily="2" charset="-127"/>
                  <a:ea typeface="Apple SD Gothic Neo" panose="02000300000000000000" pitchFamily="2" charset="-127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ko-KR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kumimoji="1" lang="en-US" altLang="ko-KR" dirty="0"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: text encoder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ko-KR" i="1" dirty="0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kumimoji="1" lang="en-US" altLang="ko-KR" dirty="0"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: image encoder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" altLang="ko-KR" i="1" smtClean="0">
                            <a:latin typeface="Cambria Math" panose="02040503050406030204" pitchFamily="18" charset="0"/>
                            <a:ea typeface="Apple SD Gothic Neo" panose="02000300000000000000" pitchFamily="2" charset="-127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Apple SD Gothic Neo" panose="02000300000000000000" pitchFamily="2" charset="-127"/>
                          </a:rPr>
                          <m:t>𝐷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Apple SD Gothic Neo" panose="02000300000000000000" pitchFamily="2" charset="-127"/>
                          </a:rPr>
                          <m:t>𝑘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  <a:ea typeface="Apple SD Gothic Neo" panose="02000300000000000000" pitchFamily="2" charset="-127"/>
                      </a:rPr>
                      <m:t> </m:t>
                    </m:r>
                  </m:oMath>
                </a14:m>
                <a:r>
                  <a:rPr lang="en-US" altLang="ko-KR" dirty="0"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: local data of client k</a:t>
                </a:r>
                <a:endParaRPr lang="en" altLang="ko-KR" dirty="0">
                  <a:latin typeface="Apple SD Gothic Neo" panose="02000300000000000000" pitchFamily="2" charset="-127"/>
                  <a:ea typeface="Apple SD Gothic Neo" panose="02000300000000000000" pitchFamily="2" charset="-127"/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C6288E1-5D8B-26C7-2776-342BD4225C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7758" y="580221"/>
                <a:ext cx="3909391" cy="1200329"/>
              </a:xfrm>
              <a:prstGeom prst="rect">
                <a:avLst/>
              </a:prstGeom>
              <a:blipFill>
                <a:blip r:embed="rId4"/>
                <a:stretch>
                  <a:fillRect l="-974" t="-2083" b="-625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3F8D4A54-34C8-114E-2469-E6943380CC74}"/>
              </a:ext>
            </a:extLst>
          </p:cNvPr>
          <p:cNvSpPr txBox="1"/>
          <p:nvPr/>
        </p:nvSpPr>
        <p:spPr>
          <a:xfrm>
            <a:off x="6247758" y="1978089"/>
            <a:ext cx="550280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1) </a:t>
            </a:r>
            <a:r>
              <a:rPr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The </a:t>
            </a:r>
            <a:r>
              <a:rPr lang="ko-KR" altLang="en-US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federat</a:t>
            </a:r>
            <a:r>
              <a:rPr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ed</a:t>
            </a:r>
            <a:r>
              <a:rPr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ko-KR" altLang="en-US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server</a:t>
            </a:r>
            <a:r>
              <a:rPr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ko-KR" altLang="en-US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repeats</a:t>
            </a:r>
            <a:r>
              <a:rPr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ko-KR" altLang="en-US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the</a:t>
            </a:r>
            <a:r>
              <a:rPr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ko-KR" altLang="en-US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process</a:t>
            </a:r>
            <a:r>
              <a:rPr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of </a:t>
            </a:r>
            <a:br>
              <a:rPr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</a:br>
            <a:r>
              <a:rPr lang="en-US" altLang="ko-KR" dirty="0">
                <a:solidFill>
                  <a:srgbClr val="5274B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client selection</a:t>
            </a:r>
            <a:r>
              <a:rPr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 </a:t>
            </a:r>
            <a:r>
              <a:rPr lang="en-US" altLang="ko-KR" dirty="0">
                <a:solidFill>
                  <a:srgbClr val="5274B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sending </a:t>
            </a:r>
            <a:r>
              <a:rPr lang="ko-KR" altLang="en-US" dirty="0" err="1">
                <a:solidFill>
                  <a:srgbClr val="5274B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prompt</a:t>
            </a:r>
            <a:r>
              <a:rPr lang="ko-KR" altLang="en-US" dirty="0">
                <a:solidFill>
                  <a:srgbClr val="5274B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ko-KR" altLang="en-US" dirty="0" err="1">
                <a:solidFill>
                  <a:srgbClr val="5274B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vector</a:t>
            </a:r>
            <a:r>
              <a:rPr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 and </a:t>
            </a:r>
            <a:r>
              <a:rPr lang="ko-KR" altLang="en-US" dirty="0" err="1">
                <a:solidFill>
                  <a:srgbClr val="5274B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aggregating</a:t>
            </a:r>
            <a:r>
              <a:rPr lang="ko-KR" altLang="en-US" dirty="0">
                <a:solidFill>
                  <a:srgbClr val="5274B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and </a:t>
            </a:r>
            <a:r>
              <a:rPr lang="ko-KR" altLang="en-US" dirty="0" err="1">
                <a:solidFill>
                  <a:srgbClr val="5274B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updating</a:t>
            </a:r>
            <a:r>
              <a:rPr lang="ko-KR" altLang="en-US" dirty="0">
                <a:solidFill>
                  <a:srgbClr val="5274B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ko-KR" altLang="en-US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parameters</a:t>
            </a:r>
            <a:r>
              <a:rPr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br>
              <a:rPr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</a:br>
            <a:r>
              <a:rPr lang="ko-KR" altLang="en-US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for</a:t>
            </a:r>
            <a:r>
              <a:rPr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ko-KR" altLang="en-US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each</a:t>
            </a:r>
            <a:r>
              <a:rPr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ko-KR" altLang="en-US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round</a:t>
            </a:r>
            <a:r>
              <a:rPr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ko-KR" altLang="en-US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t</a:t>
            </a:r>
            <a:r>
              <a:rPr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B59386E-A945-70C7-6789-A288586DD160}"/>
              </a:ext>
            </a:extLst>
          </p:cNvPr>
          <p:cNvSpPr txBox="1"/>
          <p:nvPr/>
        </p:nvSpPr>
        <p:spPr>
          <a:xfrm>
            <a:off x="6247758" y="3881535"/>
            <a:ext cx="5502808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2)</a:t>
            </a:r>
            <a:r>
              <a:rPr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Each client </a:t>
            </a:r>
            <a:r>
              <a:rPr lang="en" altLang="ko-KR" dirty="0">
                <a:solidFill>
                  <a:srgbClr val="5274B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extracts features by forwarding</a:t>
            </a:r>
            <a:r>
              <a:rPr lang="en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the prompt vector and image to the text encoder and image encoder, respectively.</a:t>
            </a:r>
            <a:r>
              <a:rPr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</a:p>
          <a:p>
            <a:endParaRPr lang="en-US" altLang="ko-KR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3)</a:t>
            </a:r>
            <a:r>
              <a:rPr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" altLang="ko-KR" dirty="0">
                <a:solidFill>
                  <a:srgbClr val="5274B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Obtain logit </a:t>
            </a:r>
            <a:r>
              <a:rPr lang="en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by dot </a:t>
            </a:r>
            <a:r>
              <a:rPr lang="en" altLang="ko-KR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producting</a:t>
            </a:r>
            <a:r>
              <a:rPr lang="en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the extracted features and </a:t>
            </a:r>
            <a:r>
              <a:rPr lang="en" altLang="ko-KR" dirty="0">
                <a:solidFill>
                  <a:srgbClr val="5274B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update the local prompt vector </a:t>
            </a:r>
            <a:r>
              <a:rPr lang="en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based on this.</a:t>
            </a:r>
            <a:endParaRPr lang="ko-KR" altLang="en-US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86041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ko-KR" dirty="0">
                <a:effectLst/>
              </a:rPr>
              <a:t>System Feasibility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1102" y="3597166"/>
            <a:ext cx="11050438" cy="2581154"/>
          </a:xfrm>
        </p:spPr>
        <p:txBody>
          <a:bodyPr>
            <a:normAutofit/>
          </a:bodyPr>
          <a:lstStyle/>
          <a:p>
            <a:r>
              <a:rPr lang="en" altLang="ko-KR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Communication(file transfer volume)</a:t>
            </a:r>
          </a:p>
          <a:p>
            <a:pPr lvl="1">
              <a:buFont typeface="Wingdings" pitchFamily="2" charset="2"/>
              <a:buChar char="§"/>
            </a:pPr>
            <a:r>
              <a:rPr lang="en" altLang="ko-KR" dirty="0">
                <a:solidFill>
                  <a:srgbClr val="5274B1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PROMPTFL requires locally downloading </a:t>
            </a:r>
            <a:r>
              <a:rPr lang="en" altLang="ko-KR" dirty="0">
                <a:solidFill>
                  <a:srgbClr val="141413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while FL</a:t>
            </a:r>
            <a:r>
              <a:rPr lang="ko-KR" altLang="en-US" dirty="0">
                <a:solidFill>
                  <a:srgbClr val="141413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" altLang="ko-KR" dirty="0">
                <a:solidFill>
                  <a:srgbClr val="141413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requires communicating the model repeatedly between users and</a:t>
            </a:r>
            <a:r>
              <a:rPr lang="ko-KR" altLang="en-US" dirty="0">
                <a:solidFill>
                  <a:srgbClr val="141413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" altLang="ko-KR" dirty="0">
                <a:solidFill>
                  <a:srgbClr val="141413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the federated server.</a:t>
            </a:r>
          </a:p>
          <a:p>
            <a:pPr lvl="1">
              <a:buFont typeface="Wingdings" pitchFamily="2" charset="2"/>
              <a:buChar char="§"/>
            </a:pPr>
            <a:r>
              <a:rPr lang="en" altLang="ko-KR" dirty="0">
                <a:solidFill>
                  <a:srgbClr val="141413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The communication cost in terms of</a:t>
            </a:r>
            <a:r>
              <a:rPr lang="ko-KR" altLang="en-US" dirty="0">
                <a:solidFill>
                  <a:srgbClr val="141413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" altLang="ko-KR" dirty="0">
                <a:solidFill>
                  <a:srgbClr val="141413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file transfer volume is that </a:t>
            </a:r>
            <a:r>
              <a:rPr lang="en" altLang="ko-KR" dirty="0">
                <a:solidFill>
                  <a:srgbClr val="5274B1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it takes only 1.4 minutes to transfer</a:t>
            </a:r>
            <a:r>
              <a:rPr lang="ko-KR" altLang="en-US" dirty="0">
                <a:solidFill>
                  <a:srgbClr val="5274B1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" altLang="ko-KR" dirty="0">
                <a:solidFill>
                  <a:srgbClr val="5274B1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600 MB for PROMPTFL, and 9 hours for FL to transfer 40 GB.</a:t>
            </a:r>
          </a:p>
          <a:p>
            <a:r>
              <a:rPr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Training &amp; Inference</a:t>
            </a:r>
            <a:endParaRPr lang="en" altLang="ko-KR" dirty="0">
              <a:effectLst/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lvl="1">
              <a:buFont typeface="Wingdings" pitchFamily="2" charset="2"/>
              <a:buChar char="§"/>
            </a:pPr>
            <a:r>
              <a:rPr lang="en" altLang="ko-KR" dirty="0">
                <a:solidFill>
                  <a:srgbClr val="141413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The</a:t>
            </a:r>
            <a:r>
              <a:rPr lang="ko-KR" altLang="en-US" dirty="0">
                <a:solidFill>
                  <a:srgbClr val="141413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" altLang="ko-KR" dirty="0">
                <a:solidFill>
                  <a:srgbClr val="141413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training FLOPs of PROMPTFL is </a:t>
            </a:r>
            <a:r>
              <a:rPr lang="en" altLang="ko-KR" dirty="0">
                <a:solidFill>
                  <a:srgbClr val="5274B1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much smaller and negligible</a:t>
            </a:r>
            <a:r>
              <a:rPr lang="ko-KR" altLang="en-US" dirty="0">
                <a:solidFill>
                  <a:srgbClr val="5274B1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" altLang="ko-KR" dirty="0">
                <a:solidFill>
                  <a:srgbClr val="141413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compared to FL. </a:t>
            </a:r>
          </a:p>
          <a:p>
            <a:pPr marL="0" indent="0">
              <a:buNone/>
            </a:pPr>
            <a:endParaRPr lang="en" altLang="ko-KR" dirty="0">
              <a:solidFill>
                <a:srgbClr val="141413"/>
              </a:solidFill>
              <a:effectLst/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lvl="1">
              <a:buFont typeface="Wingdings" pitchFamily="2" charset="2"/>
              <a:buChar char="§"/>
            </a:pPr>
            <a:endParaRPr lang="en" altLang="ko-KR" sz="2000" dirty="0">
              <a:solidFill>
                <a:srgbClr val="141413"/>
              </a:solidFill>
              <a:effectLst/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lvl="1">
              <a:buFont typeface="Wingdings" pitchFamily="2" charset="2"/>
              <a:buChar char="§"/>
            </a:pPr>
            <a:endParaRPr lang="ko-KR" altLang="en-US" sz="20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642D586-DDFF-1A0A-4D90-38E79DC0CE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712" y="893270"/>
            <a:ext cx="10541145" cy="2549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9282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" altLang="ko-KR" dirty="0">
                <a:solidFill>
                  <a:srgbClr val="203864"/>
                </a:solidFill>
                <a:effectLst/>
              </a:rPr>
              <a:t>THEORETICAL ANALYSIS</a:t>
            </a:r>
            <a:r>
              <a:rPr lang="ko-KR" altLang="en-US" dirty="0">
                <a:solidFill>
                  <a:srgbClr val="203864"/>
                </a:solidFill>
                <a:effectLst/>
              </a:rPr>
              <a:t> </a:t>
            </a:r>
            <a:r>
              <a:rPr lang="en-US" altLang="ko-KR" dirty="0">
                <a:solidFill>
                  <a:srgbClr val="203864"/>
                </a:solidFill>
                <a:effectLst/>
              </a:rPr>
              <a:t>:</a:t>
            </a:r>
            <a:r>
              <a:rPr lang="ko-KR" altLang="en-US" dirty="0">
                <a:solidFill>
                  <a:srgbClr val="203864"/>
                </a:solidFill>
                <a:effectLst/>
              </a:rPr>
              <a:t> </a:t>
            </a:r>
            <a:r>
              <a:rPr lang="en" altLang="ko-KR" dirty="0">
                <a:solidFill>
                  <a:srgbClr val="203864"/>
                </a:solidFill>
                <a:effectLst/>
              </a:rPr>
              <a:t>Definition of </a:t>
            </a:r>
            <a:r>
              <a:rPr lang="en" altLang="ko-KR" dirty="0" err="1">
                <a:solidFill>
                  <a:srgbClr val="203864"/>
                </a:solidFill>
                <a:effectLst/>
              </a:rPr>
              <a:t>PromptFL</a:t>
            </a:r>
            <a:endParaRPr lang="ko-KR" altLang="en-US" dirty="0">
              <a:solidFill>
                <a:srgbClr val="203864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93409" y="1383155"/>
            <a:ext cx="11050438" cy="5090035"/>
          </a:xfrm>
        </p:spPr>
        <p:txBody>
          <a:bodyPr>
            <a:normAutofit/>
          </a:bodyPr>
          <a:lstStyle/>
          <a:p>
            <a:r>
              <a:rPr lang="en" altLang="ko-KR" dirty="0">
                <a:solidFill>
                  <a:srgbClr val="141413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The objective function of prompt federated learning: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r>
              <a:rPr lang="en-US" altLang="ko-KR" dirty="0"/>
              <a:t>Server update: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Client update: 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9F7CAA5-49F4-CAB4-3A0F-96FBBE6E93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269"/>
          <a:stretch/>
        </p:blipFill>
        <p:spPr>
          <a:xfrm>
            <a:off x="6697845" y="1080641"/>
            <a:ext cx="4721010" cy="123434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9B2625A-F6CE-AAE5-FE39-4DD3E70F644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688" r="1641" b="5888"/>
          <a:stretch/>
        </p:blipFill>
        <p:spPr>
          <a:xfrm>
            <a:off x="3321050" y="2467018"/>
            <a:ext cx="4359582" cy="70245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14CC568-526B-A6C7-43AD-496AC72B94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21050" y="3672732"/>
            <a:ext cx="5549900" cy="7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2187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" altLang="ko-KR" dirty="0">
                <a:solidFill>
                  <a:srgbClr val="203864"/>
                </a:solidFill>
                <a:effectLst/>
              </a:rPr>
              <a:t>THEORETICAL ANALYSIS</a:t>
            </a:r>
            <a:r>
              <a:rPr lang="ko-KR" altLang="en-US" dirty="0">
                <a:solidFill>
                  <a:srgbClr val="203864"/>
                </a:solidFill>
                <a:effectLst/>
              </a:rPr>
              <a:t> </a:t>
            </a:r>
            <a:r>
              <a:rPr lang="en-US" altLang="ko-KR" dirty="0">
                <a:solidFill>
                  <a:srgbClr val="203864"/>
                </a:solidFill>
                <a:effectLst/>
              </a:rPr>
              <a:t>:</a:t>
            </a:r>
            <a:r>
              <a:rPr lang="ko-KR" altLang="en-US" dirty="0">
                <a:solidFill>
                  <a:srgbClr val="203864"/>
                </a:solidFill>
                <a:effectLst/>
              </a:rPr>
              <a:t> </a:t>
            </a:r>
            <a:r>
              <a:rPr lang="en" altLang="ko-KR" dirty="0">
                <a:solidFill>
                  <a:srgbClr val="203864"/>
                </a:solidFill>
                <a:effectLst/>
                <a:latin typeface="+mj-ea"/>
              </a:rPr>
              <a:t>Convergence Rate</a:t>
            </a:r>
            <a:endParaRPr lang="ko-KR" altLang="en-US" dirty="0">
              <a:solidFill>
                <a:srgbClr val="203864"/>
              </a:solidFill>
              <a:latin typeface="+mj-ea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520460" y="1140784"/>
                <a:ext cx="11050438" cy="1331232"/>
              </a:xfrm>
            </p:spPr>
            <p:txBody>
              <a:bodyPr>
                <a:normAutofit/>
              </a:bodyPr>
              <a:lstStyle/>
              <a:p>
                <a:pPr marL="457200" indent="-457200">
                  <a:buFont typeface="+mj-lt"/>
                  <a:buAutoNum type="arabicPeriod"/>
                </a:pPr>
                <a:r>
                  <a:rPr lang="en-US" altLang="ko-KR" b="1" dirty="0">
                    <a:solidFill>
                      <a:srgbClr val="5274B1"/>
                    </a:solidFill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Assumption 1</a:t>
                </a:r>
                <a:r>
                  <a:rPr lang="ko-KR" altLang="en-US" b="1" dirty="0">
                    <a:solidFill>
                      <a:srgbClr val="5274B1"/>
                    </a:solidFill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 </a:t>
                </a:r>
                <a:r>
                  <a:rPr lang="en-US" altLang="ko-KR" b="1" dirty="0">
                    <a:solidFill>
                      <a:srgbClr val="5274B1"/>
                    </a:solidFill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: </a:t>
                </a:r>
                <a:r>
                  <a:rPr lang="en" altLang="ko-KR" b="1" dirty="0">
                    <a:solidFill>
                      <a:srgbClr val="5274B1"/>
                    </a:solidFill>
                    <a:effectLst/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“The loss function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" altLang="ko-KR" b="1" i="1" dirty="0" smtClean="0">
                            <a:solidFill>
                              <a:srgbClr val="5274B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1" dirty="0" smtClean="0">
                            <a:solidFill>
                              <a:srgbClr val="5274B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b>
                        <m:r>
                          <a:rPr lang="en-US" altLang="ko-KR" b="1" i="1" dirty="0" smtClean="0">
                            <a:solidFill>
                              <a:srgbClr val="5274B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" altLang="ko-KR" b="1" i="1" dirty="0" smtClean="0">
                        <a:solidFill>
                          <a:srgbClr val="5274B1"/>
                        </a:solidFill>
                        <a:effectLst/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r>
                  <a:rPr lang="en" altLang="ko-KR" b="1" dirty="0">
                    <a:solidFill>
                      <a:srgbClr val="5274B1"/>
                    </a:solidFill>
                    <a:effectLst/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is </a:t>
                </a:r>
                <a14:m>
                  <m:oMath xmlns:m="http://schemas.openxmlformats.org/officeDocument/2006/math">
                    <m:r>
                      <a:rPr lang="en" altLang="ko-KR" b="1" i="1" dirty="0" smtClean="0">
                        <a:solidFill>
                          <a:srgbClr val="5274B1"/>
                        </a:solidFill>
                        <a:effectLst/>
                        <a:latin typeface="Cambria Math" panose="02040503050406030204" pitchFamily="18" charset="0"/>
                      </a:rPr>
                      <m:t>𝑳</m:t>
                    </m:r>
                  </m:oMath>
                </a14:m>
                <a:r>
                  <a:rPr lang="en" altLang="ko-KR" b="1" i="0" dirty="0">
                    <a:solidFill>
                      <a:srgbClr val="5274B1"/>
                    </a:solidFill>
                    <a:effectLst/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-smooth</a:t>
                </a:r>
                <a:r>
                  <a:rPr lang="en" altLang="ko-KR" b="1" dirty="0">
                    <a:solidFill>
                      <a:srgbClr val="5274B1"/>
                    </a:solidFill>
                    <a:effectLst/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.”</a:t>
                </a:r>
              </a:p>
              <a:p>
                <a:pPr marL="457200" indent="-457200">
                  <a:buFont typeface="+mj-lt"/>
                  <a:buAutoNum type="arabicPeriod"/>
                </a:pPr>
                <a:endParaRPr lang="en" altLang="ko-KR" dirty="0">
                  <a:solidFill>
                    <a:srgbClr val="0E0E0E"/>
                  </a:solidFill>
                  <a:effectLst/>
                  <a:latin typeface="Apple SD Gothic Neo" panose="02000300000000000000" pitchFamily="2" charset="-127"/>
                  <a:ea typeface="Apple SD Gothic Neo" panose="02000300000000000000" pitchFamily="2" charset="-127"/>
                </a:endParaRPr>
              </a:p>
              <a:p>
                <a:pPr marL="457200" indent="-457200">
                  <a:buFont typeface="+mj-lt"/>
                  <a:buAutoNum type="arabicPeriod"/>
                </a:pPr>
                <a:endParaRPr lang="ko-KR" altLang="en-US" dirty="0">
                  <a:latin typeface="Apple SD Gothic Neo" panose="02000300000000000000" pitchFamily="2" charset="-127"/>
                  <a:ea typeface="Apple SD Gothic Neo" panose="02000300000000000000" pitchFamily="2" charset="-127"/>
                </a:endParaRPr>
              </a:p>
            </p:txBody>
          </p:sp>
        </mc:Choice>
        <mc:Fallback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20460" y="1140784"/>
                <a:ext cx="11050438" cy="1331232"/>
              </a:xfrm>
              <a:blipFill>
                <a:blip r:embed="rId3"/>
                <a:stretch>
                  <a:fillRect l="-459" t="-28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>
            <a:extLst>
              <a:ext uri="{FF2B5EF4-FFF2-40B4-BE49-F238E27FC236}">
                <a16:creationId xmlns:a16="http://schemas.microsoft.com/office/drawing/2014/main" id="{A1F1F346-3061-E2C2-02DB-3FE51C280D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3138" y="1566778"/>
            <a:ext cx="5092700" cy="8001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A67D7E4-9FFA-B2CE-9042-102AB33D1393}"/>
                  </a:ext>
                </a:extLst>
              </p:cNvPr>
              <p:cNvSpPr txBox="1"/>
              <p:nvPr/>
            </p:nvSpPr>
            <p:spPr>
              <a:xfrm>
                <a:off x="520460" y="2314244"/>
                <a:ext cx="11050438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" altLang="ko-KR" dirty="0">
                    <a:solidFill>
                      <a:srgbClr val="0E0E0E"/>
                    </a:solidFill>
                    <a:effectLst/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The gradient of the loss function is bounded by a specific constant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solidFill>
                          <a:srgbClr val="0E0E0E"/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" altLang="ko-KR" dirty="0">
                    <a:solidFill>
                      <a:srgbClr val="0E0E0E"/>
                    </a:solidFill>
                    <a:effectLst/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, preventing the loss function from changing too abruptly.</a:t>
                </a:r>
              </a:p>
              <a:p>
                <a:endParaRPr kumimoji="1" lang="ko-KR" altLang="en-US" dirty="0">
                  <a:latin typeface="Apple SD Gothic Neo" panose="02000300000000000000" pitchFamily="2" charset="-127"/>
                  <a:ea typeface="Apple SD Gothic Neo" panose="02000300000000000000" pitchFamily="2" charset="-127"/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A67D7E4-9FFA-B2CE-9042-102AB33D13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460" y="2314244"/>
                <a:ext cx="11050438" cy="923330"/>
              </a:xfrm>
              <a:prstGeom prst="rect">
                <a:avLst/>
              </a:prstGeom>
              <a:blipFill>
                <a:blip r:embed="rId5"/>
                <a:stretch>
                  <a:fillRect l="-344" t="-274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B5E34706-4199-D2FE-49B1-0DCA97029D8C}"/>
              </a:ext>
            </a:extLst>
          </p:cNvPr>
          <p:cNvSpPr txBox="1">
            <a:spLocks/>
          </p:cNvSpPr>
          <p:nvPr/>
        </p:nvSpPr>
        <p:spPr>
          <a:xfrm>
            <a:off x="520460" y="3429000"/>
            <a:ext cx="11570898" cy="13312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 startAt="2"/>
            </a:pPr>
            <a:r>
              <a:rPr lang="en" altLang="ko-KR" b="1" dirty="0">
                <a:solidFill>
                  <a:srgbClr val="5274B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Assumption 2: </a:t>
            </a:r>
            <a:r>
              <a:rPr lang="en" altLang="ko-KR" b="1" dirty="0">
                <a:solidFill>
                  <a:srgbClr val="5274B1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“The variance of the local gradients</a:t>
            </a:r>
            <a:r>
              <a:rPr lang="ko-KR" altLang="en-US" b="1" dirty="0">
                <a:solidFill>
                  <a:srgbClr val="5274B1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" altLang="ko-KR" b="1" dirty="0">
                <a:solidFill>
                  <a:srgbClr val="5274B1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to the aggregated average is upper-bounded.”</a:t>
            </a:r>
          </a:p>
          <a:p>
            <a:pPr marL="457200" indent="-457200">
              <a:buFont typeface="+mj-lt"/>
              <a:buAutoNum type="arabicPeriod" startAt="2"/>
            </a:pPr>
            <a:endParaRPr lang="en" altLang="ko-KR" b="1" dirty="0">
              <a:solidFill>
                <a:srgbClr val="5274B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457200" indent="-457200">
              <a:buFont typeface="+mj-lt"/>
              <a:buAutoNum type="arabicPeriod"/>
            </a:pPr>
            <a:endParaRPr lang="ko-KR" altLang="en-US" b="1" dirty="0">
              <a:solidFill>
                <a:srgbClr val="5274B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572852C-8DAF-B6BD-03ED-786E23A605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99238" y="3767369"/>
            <a:ext cx="4546600" cy="114861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DD58F83-9D89-2B77-3BC8-775C5A821B59}"/>
              </a:ext>
            </a:extLst>
          </p:cNvPr>
          <p:cNvSpPr txBox="1"/>
          <p:nvPr/>
        </p:nvSpPr>
        <p:spPr>
          <a:xfrm>
            <a:off x="520460" y="4776229"/>
            <a:ext cx="110504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Set the assumption that gradients computed across all clients are reasonably consistent and contribute to learning</a:t>
            </a:r>
            <a:r>
              <a:rPr kumimoji="1"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</a:t>
            </a:r>
            <a:endParaRPr kumimoji="1" lang="ko-KR" altLang="en-US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274423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" altLang="ko-KR" dirty="0">
                <a:solidFill>
                  <a:srgbClr val="203864"/>
                </a:solidFill>
                <a:effectLst/>
              </a:rPr>
              <a:t>THEORETICAL ANALYSIS</a:t>
            </a:r>
            <a:r>
              <a:rPr lang="ko-KR" altLang="en-US" dirty="0">
                <a:solidFill>
                  <a:srgbClr val="203864"/>
                </a:solidFill>
                <a:effectLst/>
              </a:rPr>
              <a:t> </a:t>
            </a:r>
            <a:r>
              <a:rPr lang="en-US" altLang="ko-KR" dirty="0">
                <a:solidFill>
                  <a:srgbClr val="203864"/>
                </a:solidFill>
                <a:effectLst/>
              </a:rPr>
              <a:t>:</a:t>
            </a:r>
            <a:r>
              <a:rPr lang="ko-KR" altLang="en-US" dirty="0">
                <a:solidFill>
                  <a:srgbClr val="203864"/>
                </a:solidFill>
                <a:effectLst/>
              </a:rPr>
              <a:t> </a:t>
            </a:r>
            <a:r>
              <a:rPr lang="en" altLang="ko-KR" dirty="0">
                <a:solidFill>
                  <a:srgbClr val="203864"/>
                </a:solidFill>
                <a:effectLst/>
                <a:latin typeface="+mj-ea"/>
              </a:rPr>
              <a:t>Convergence Rate</a:t>
            </a:r>
            <a:endParaRPr lang="ko-KR" altLang="en-US" dirty="0">
              <a:solidFill>
                <a:srgbClr val="203864"/>
              </a:solidFill>
              <a:latin typeface="+mj-ea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60872" y="1106450"/>
            <a:ext cx="11050438" cy="1331232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 startAt="3"/>
            </a:pPr>
            <a:r>
              <a:rPr lang="en-US" altLang="ko-KR" b="1" dirty="0">
                <a:solidFill>
                  <a:srgbClr val="5274B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Lemma 1: “</a:t>
            </a:r>
            <a:r>
              <a:rPr lang="en" altLang="ko-KR" b="1" dirty="0">
                <a:solidFill>
                  <a:srgbClr val="5274B1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When Assumption 2</a:t>
            </a:r>
            <a:r>
              <a:rPr lang="en" altLang="ko-KR" b="1" dirty="0">
                <a:solidFill>
                  <a:srgbClr val="5274B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" altLang="ko-KR" b="1" dirty="0">
                <a:solidFill>
                  <a:srgbClr val="5274B1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holds, </a:t>
            </a:r>
            <a:br>
              <a:rPr lang="en" altLang="ko-KR" b="1" dirty="0">
                <a:solidFill>
                  <a:srgbClr val="5274B1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</a:br>
            <a:r>
              <a:rPr lang="en" altLang="ko-KR" b="1" dirty="0">
                <a:solidFill>
                  <a:srgbClr val="5274B1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the gradient bias caused by random client selection is upper-bounded."</a:t>
            </a:r>
          </a:p>
          <a:p>
            <a:pPr marL="457200" indent="-457200">
              <a:buFont typeface="+mj-lt"/>
              <a:buAutoNum type="arabicPeriod" startAt="3"/>
            </a:pPr>
            <a:endParaRPr lang="en" altLang="ko-KR" b="1" dirty="0">
              <a:solidFill>
                <a:srgbClr val="5274B1"/>
              </a:solidFill>
              <a:effectLst/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457200" indent="-457200">
              <a:buFont typeface="+mj-lt"/>
              <a:buAutoNum type="arabicPeriod"/>
            </a:pPr>
            <a:endParaRPr lang="ko-KR" altLang="en-US" b="1" dirty="0">
              <a:solidFill>
                <a:srgbClr val="5274B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67D7E4-9FFA-B2CE-9042-102AB33D1393}"/>
              </a:ext>
            </a:extLst>
          </p:cNvPr>
          <p:cNvSpPr txBox="1"/>
          <p:nvPr/>
        </p:nvSpPr>
        <p:spPr>
          <a:xfrm>
            <a:off x="360872" y="2695787"/>
            <a:ext cx="110504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" altLang="ko-KR" dirty="0">
                <a:solidFill>
                  <a:srgbClr val="5274B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When randomly selecting clients </a:t>
            </a:r>
            <a:r>
              <a:rPr kumimoji="1" lang="en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to participate in learning, the variance between </a:t>
            </a:r>
            <a:r>
              <a:rPr kumimoji="1" lang="en" altLang="ko-KR" dirty="0">
                <a:solidFill>
                  <a:srgbClr val="5274B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the average gradient of the selected clients </a:t>
            </a:r>
            <a:r>
              <a:rPr kumimoji="1" lang="en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and the </a:t>
            </a:r>
            <a:r>
              <a:rPr kumimoji="1" lang="en" altLang="ko-KR" dirty="0">
                <a:solidFill>
                  <a:srgbClr val="5274B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overall average gradient </a:t>
            </a:r>
            <a:r>
              <a:rPr kumimoji="1" lang="en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is limited to the upper bound above.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Limit deviations resulting from data heterogeneity between clients to an upper bound.</a:t>
            </a:r>
            <a:endParaRPr kumimoji="1" lang="ko-KR" altLang="en-US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내용 개체 틀 2">
                <a:extLst>
                  <a:ext uri="{FF2B5EF4-FFF2-40B4-BE49-F238E27FC236}">
                    <a16:creationId xmlns:a16="http://schemas.microsoft.com/office/drawing/2014/main" id="{B5E34706-4199-D2FE-49B1-0DCA97029D8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60872" y="3906227"/>
                <a:ext cx="11570898" cy="133123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indent="-457200">
                  <a:buFont typeface="+mj-lt"/>
                  <a:buAutoNum type="arabicPeriod" startAt="4"/>
                </a:pPr>
                <a:r>
                  <a:rPr lang="en-US" altLang="ko-KR" b="1" dirty="0">
                    <a:solidFill>
                      <a:srgbClr val="5274B1"/>
                    </a:solidFill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Lemma 2: “</a:t>
                </a:r>
                <a:r>
                  <a:rPr lang="en" altLang="ko-KR" b="1" dirty="0">
                    <a:solidFill>
                      <a:srgbClr val="5274B1"/>
                    </a:solidFill>
                    <a:effectLst/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When Assumption 1 is satisfied and the learning rate </a:t>
                </a:r>
                <a14:m>
                  <m:oMath xmlns:m="http://schemas.openxmlformats.org/officeDocument/2006/math">
                    <m:r>
                      <a:rPr lang="el-GR" altLang="ko-KR" b="1" i="1" dirty="0" smtClean="0">
                        <a:solidFill>
                          <a:srgbClr val="5274B1"/>
                        </a:solidFill>
                        <a:effectLst/>
                        <a:latin typeface="Cambria Math" panose="02040503050406030204" pitchFamily="18" charset="0"/>
                        <a:ea typeface="Apple SD Gothic Neo" panose="02000300000000000000" pitchFamily="2" charset="-127"/>
                      </a:rPr>
                      <m:t>𝜼</m:t>
                    </m:r>
                    <m:r>
                      <a:rPr lang="el-GR" altLang="ko-KR" b="1" i="1" dirty="0" smtClean="0">
                        <a:solidFill>
                          <a:srgbClr val="5274B1"/>
                        </a:solidFill>
                        <a:effectLst/>
                        <a:latin typeface="Cambria Math" panose="02040503050406030204" pitchFamily="18" charset="0"/>
                        <a:ea typeface="Apple SD Gothic Neo" panose="02000300000000000000" pitchFamily="2" charset="-127"/>
                      </a:rPr>
                      <m:t> </m:t>
                    </m:r>
                  </m:oMath>
                </a14:m>
                <a:r>
                  <a:rPr lang="el-GR" altLang="ko-KR" b="1" dirty="0">
                    <a:solidFill>
                      <a:srgbClr val="5274B1"/>
                    </a:solidFill>
                    <a:effectLst/>
                    <a:latin typeface="Helvetica" pitchFamily="2" charset="0"/>
                    <a:ea typeface="Apple SD Gothic Neo" panose="02000300000000000000" pitchFamily="2" charset="-127"/>
                  </a:rPr>
                  <a:t>≤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l-GR" altLang="ko-KR" b="1" i="1" dirty="0" smtClean="0">
                            <a:solidFill>
                              <a:srgbClr val="5274B1"/>
                            </a:solidFill>
                            <a:effectLst/>
                            <a:latin typeface="Cambria Math" panose="02040503050406030204" pitchFamily="18" charset="0"/>
                            <a:ea typeface="Apple SD Gothic Neo" panose="02000300000000000000" pitchFamily="2" charset="-127"/>
                          </a:rPr>
                        </m:ctrlPr>
                      </m:fPr>
                      <m:num>
                        <m:r>
                          <a:rPr lang="en-US" altLang="ko-KR" b="1" i="1" dirty="0" smtClean="0">
                            <a:solidFill>
                              <a:srgbClr val="5274B1"/>
                            </a:solidFill>
                            <a:effectLst/>
                            <a:latin typeface="Cambria Math" panose="02040503050406030204" pitchFamily="18" charset="0"/>
                            <a:ea typeface="Apple SD Gothic Neo" panose="02000300000000000000" pitchFamily="2" charset="-127"/>
                          </a:rPr>
                          <m:t>𝟏</m:t>
                        </m:r>
                      </m:num>
                      <m:den>
                        <m:r>
                          <a:rPr lang="el-GR" altLang="ko-KR" b="1" i="1" dirty="0">
                            <a:solidFill>
                              <a:srgbClr val="5274B1"/>
                            </a:solidFill>
                            <a:latin typeface="Cambria Math" panose="02040503050406030204" pitchFamily="18" charset="0"/>
                            <a:ea typeface="Apple SD Gothic Neo" panose="02000300000000000000" pitchFamily="2" charset="-127"/>
                          </a:rPr>
                          <m:t>√</m:t>
                        </m:r>
                        <m:r>
                          <a:rPr lang="el-GR" altLang="ko-KR" b="1" i="1" dirty="0">
                            <a:solidFill>
                              <a:srgbClr val="5274B1"/>
                            </a:solidFill>
                            <a:latin typeface="Cambria Math" panose="02040503050406030204" pitchFamily="18" charset="0"/>
                            <a:ea typeface="Apple SD Gothic Neo" panose="02000300000000000000" pitchFamily="2" charset="-127"/>
                          </a:rPr>
                          <m:t>𝟐</m:t>
                        </m:r>
                        <m:r>
                          <a:rPr lang="en" altLang="ko-KR" b="1" i="1" dirty="0">
                            <a:solidFill>
                              <a:srgbClr val="5274B1"/>
                            </a:solidFill>
                            <a:latin typeface="Cambria Math" panose="02040503050406030204" pitchFamily="18" charset="0"/>
                            <a:ea typeface="Apple SD Gothic Neo" panose="02000300000000000000" pitchFamily="2" charset="-127"/>
                          </a:rPr>
                          <m:t>𝑹𝑳</m:t>
                        </m:r>
                      </m:den>
                    </m:f>
                  </m:oMath>
                </a14:m>
                <a:r>
                  <a:rPr lang="en" altLang="ko-KR" b="1" dirty="0">
                    <a:solidFill>
                      <a:srgbClr val="5274B1"/>
                    </a:solidFill>
                    <a:effectLst/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, the following inequality holds. “</a:t>
                </a:r>
              </a:p>
            </p:txBody>
          </p:sp>
        </mc:Choice>
        <mc:Fallback>
          <p:sp>
            <p:nvSpPr>
              <p:cNvPr id="6" name="내용 개체 틀 2">
                <a:extLst>
                  <a:ext uri="{FF2B5EF4-FFF2-40B4-BE49-F238E27FC236}">
                    <a16:creationId xmlns:a16="http://schemas.microsoft.com/office/drawing/2014/main" id="{B5E34706-4199-D2FE-49B1-0DCA97029D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872" y="3906227"/>
                <a:ext cx="11570898" cy="1331232"/>
              </a:xfrm>
              <a:prstGeom prst="rect">
                <a:avLst/>
              </a:prstGeom>
              <a:blipFill>
                <a:blip r:embed="rId3"/>
                <a:stretch>
                  <a:fillRect l="-54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그림 8">
            <a:extLst>
              <a:ext uri="{FF2B5EF4-FFF2-40B4-BE49-F238E27FC236}">
                <a16:creationId xmlns:a16="http://schemas.microsoft.com/office/drawing/2014/main" id="{2D6C7981-128C-4CCB-32F3-D5BB66249F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9594" y="1767339"/>
            <a:ext cx="5452812" cy="95745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3EFEF80-6EA7-BD02-0E31-092F6A67A8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94854" y="4301979"/>
            <a:ext cx="4534329" cy="93548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8A9FBF0-AF2A-9357-922F-B7DE27A58EDB}"/>
                  </a:ext>
                </a:extLst>
              </p:cNvPr>
              <p:cNvSpPr txBox="1"/>
              <p:nvPr/>
            </p:nvSpPr>
            <p:spPr>
              <a:xfrm>
                <a:off x="360872" y="5292546"/>
                <a:ext cx="11050438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" altLang="ko-KR" dirty="0">
                    <a:solidFill>
                      <a:srgbClr val="5274B1"/>
                    </a:solidFill>
                    <a:effectLst/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The average difference from the global prompt during local updates is bounded</a:t>
                </a:r>
                <a:r>
                  <a:rPr lang="en" altLang="ko-KR" dirty="0">
                    <a:solidFill>
                      <a:srgbClr val="0E0E0E"/>
                    </a:solidFill>
                    <a:effectLst/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, </a:t>
                </a:r>
                <a:r>
                  <a:rPr lang="en" altLang="ko-KR" dirty="0">
                    <a:effectLst/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ensuring stable convergence </a:t>
                </a:r>
                <a:r>
                  <a:rPr lang="en" altLang="ko-KR" dirty="0">
                    <a:solidFill>
                      <a:srgbClr val="0E0E0E"/>
                    </a:solidFill>
                    <a:effectLst/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by appropriately </a:t>
                </a:r>
                <a:r>
                  <a:rPr lang="en" altLang="ko-KR" dirty="0">
                    <a:solidFill>
                      <a:schemeClr val="tx1"/>
                    </a:solidFill>
                    <a:effectLst/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adjusting the learning rate</a:t>
                </a:r>
                <a:r>
                  <a:rPr lang="ko-KR" altLang="en-US" dirty="0">
                    <a:solidFill>
                      <a:schemeClr val="tx1"/>
                    </a:solidFill>
                    <a:effectLst/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 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Apple SD Gothic Neo" panose="02000300000000000000" pitchFamily="2" charset="-127"/>
                      </a:rPr>
                      <m:t>𝜂</m:t>
                    </m:r>
                  </m:oMath>
                </a14:m>
                <a:r>
                  <a:rPr lang="en" altLang="ko-KR" dirty="0">
                    <a:solidFill>
                      <a:schemeClr val="tx1"/>
                    </a:solidFill>
                    <a:effectLst/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, the number of local epochs  </a:t>
                </a:r>
                <a14:m>
                  <m:oMath xmlns:m="http://schemas.openxmlformats.org/officeDocument/2006/math">
                    <m:r>
                      <a:rPr lang="en" altLang="ko-KR" i="1" dirty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Apple SD Gothic Neo" panose="02000300000000000000" pitchFamily="2" charset="-127"/>
                      </a:rPr>
                      <m:t>𝑅</m:t>
                    </m:r>
                  </m:oMath>
                </a14:m>
                <a:r>
                  <a:rPr lang="en" altLang="ko-KR" dirty="0">
                    <a:solidFill>
                      <a:schemeClr val="tx1"/>
                    </a:solidFill>
                    <a:effectLst/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 , and the loss gradient norm</a:t>
                </a:r>
                <a:r>
                  <a:rPr lang="en-US" altLang="ko-KR" dirty="0">
                    <a:solidFill>
                      <a:schemeClr val="tx1"/>
                    </a:solidFill>
                    <a:effectLst/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" altLang="ko-KR" dirty="0"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Left: Average distance between local prompt and global prompt at each epoch r during local update.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" altLang="ko-KR" dirty="0">
                  <a:solidFill>
                    <a:schemeClr val="tx1"/>
                  </a:solidFill>
                  <a:effectLst/>
                  <a:latin typeface="Apple SD Gothic Neo" panose="02000300000000000000" pitchFamily="2" charset="-127"/>
                  <a:ea typeface="Apple SD Gothic Neo" panose="02000300000000000000" pitchFamily="2" charset="-127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kumimoji="1" lang="en" altLang="ko-KR" dirty="0">
                  <a:latin typeface="Apple SD Gothic Neo" panose="02000300000000000000" pitchFamily="2" charset="-127"/>
                  <a:ea typeface="Apple SD Gothic Neo" panose="02000300000000000000" pitchFamily="2" charset="-127"/>
                </a:endParaRP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8A9FBF0-AF2A-9357-922F-B7DE27A58E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872" y="5292546"/>
                <a:ext cx="11050438" cy="1477328"/>
              </a:xfrm>
              <a:prstGeom prst="rect">
                <a:avLst/>
              </a:prstGeom>
              <a:blipFill>
                <a:blip r:embed="rId6"/>
                <a:stretch>
                  <a:fillRect l="-344" t="-1695" r="-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456757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" altLang="ko-KR" dirty="0">
                <a:solidFill>
                  <a:srgbClr val="203864"/>
                </a:solidFill>
                <a:effectLst/>
              </a:rPr>
              <a:t>THEORETICAL ANALYSIS</a:t>
            </a:r>
            <a:r>
              <a:rPr lang="ko-KR" altLang="en-US" dirty="0">
                <a:solidFill>
                  <a:srgbClr val="203864"/>
                </a:solidFill>
                <a:effectLst/>
              </a:rPr>
              <a:t> </a:t>
            </a:r>
            <a:r>
              <a:rPr lang="en-US" altLang="ko-KR" dirty="0">
                <a:solidFill>
                  <a:srgbClr val="203864"/>
                </a:solidFill>
                <a:effectLst/>
              </a:rPr>
              <a:t>:</a:t>
            </a:r>
            <a:r>
              <a:rPr lang="ko-KR" altLang="en-US" dirty="0">
                <a:solidFill>
                  <a:srgbClr val="203864"/>
                </a:solidFill>
                <a:effectLst/>
              </a:rPr>
              <a:t> </a:t>
            </a:r>
            <a:r>
              <a:rPr lang="en" altLang="ko-KR" dirty="0">
                <a:solidFill>
                  <a:srgbClr val="203864"/>
                </a:solidFill>
                <a:effectLst/>
                <a:latin typeface="+mj-ea"/>
              </a:rPr>
              <a:t>Convergence Rate</a:t>
            </a:r>
            <a:endParaRPr lang="ko-KR" altLang="en-US" dirty="0">
              <a:solidFill>
                <a:srgbClr val="203864"/>
              </a:solidFill>
              <a:latin typeface="+mj-ea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360872" y="1106450"/>
                <a:ext cx="11050438" cy="1331232"/>
              </a:xfrm>
            </p:spPr>
            <p:txBody>
              <a:bodyPr>
                <a:normAutofit/>
              </a:bodyPr>
              <a:lstStyle/>
              <a:p>
                <a:pPr marL="457200" indent="-457200">
                  <a:buFont typeface="+mj-lt"/>
                  <a:buAutoNum type="arabicPeriod" startAt="5"/>
                </a:pPr>
                <a:r>
                  <a:rPr lang="en-US" altLang="ko-KR" b="1" dirty="0">
                    <a:solidFill>
                      <a:srgbClr val="5274B1"/>
                    </a:solidFill>
                    <a:effectLst/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Theorem 1: </a:t>
                </a:r>
                <a:r>
                  <a:rPr lang="en" altLang="ko-KR" b="1" dirty="0">
                    <a:solidFill>
                      <a:srgbClr val="5274B1"/>
                    </a:solidFill>
                    <a:effectLst/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Suppose Assumptions 1 and 2 hold. If the learning rate</a:t>
                </a:r>
                <a14:m>
                  <m:oMath xmlns:m="http://schemas.openxmlformats.org/officeDocument/2006/math">
                    <m:r>
                      <a:rPr lang="en" altLang="ko-KR" b="1" i="1" dirty="0" smtClean="0">
                        <a:solidFill>
                          <a:srgbClr val="5274B1"/>
                        </a:solidFill>
                        <a:effectLst/>
                        <a:latin typeface="Cambria Math" panose="02040503050406030204" pitchFamily="18" charset="0"/>
                        <a:ea typeface="Apple SD Gothic Neo" panose="02000300000000000000" pitchFamily="2" charset="-127"/>
                      </a:rPr>
                      <m:t> </m:t>
                    </m:r>
                    <m:r>
                      <a:rPr lang="el-GR" altLang="ko-KR" b="1" i="1" dirty="0" smtClean="0">
                        <a:solidFill>
                          <a:srgbClr val="5274B1"/>
                        </a:solidFill>
                        <a:effectLst/>
                        <a:latin typeface="Cambria Math" panose="02040503050406030204" pitchFamily="18" charset="0"/>
                        <a:ea typeface="Apple SD Gothic Neo" panose="02000300000000000000" pitchFamily="2" charset="-127"/>
                      </a:rPr>
                      <m:t>𝜼</m:t>
                    </m:r>
                    <m:r>
                      <a:rPr lang="el-GR" altLang="ko-KR" b="1" i="1" dirty="0" smtClean="0">
                        <a:solidFill>
                          <a:srgbClr val="5274B1"/>
                        </a:solidFill>
                        <a:effectLst/>
                        <a:latin typeface="Cambria Math" panose="02040503050406030204" pitchFamily="18" charset="0"/>
                        <a:ea typeface="Apple SD Gothic Neo" panose="02000300000000000000" pitchFamily="2" charset="-127"/>
                      </a:rPr>
                      <m:t> </m:t>
                    </m:r>
                  </m:oMath>
                </a14:m>
                <a:r>
                  <a:rPr lang="en" altLang="ko-KR" b="1" dirty="0">
                    <a:solidFill>
                      <a:srgbClr val="5274B1"/>
                    </a:solidFill>
                    <a:effectLst/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always satisfies that </a:t>
                </a:r>
                <a:br>
                  <a:rPr lang="en" altLang="ko-KR" b="1" dirty="0">
                    <a:solidFill>
                      <a:srgbClr val="5274B1"/>
                    </a:solidFill>
                    <a:effectLst/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</a:br>
                <a14:m>
                  <m:oMath xmlns:m="http://schemas.openxmlformats.org/officeDocument/2006/math">
                    <m:r>
                      <a:rPr lang="el-GR" altLang="ko-KR" b="1" i="1" dirty="0" smtClean="0">
                        <a:solidFill>
                          <a:srgbClr val="5274B1"/>
                        </a:solidFill>
                        <a:effectLst/>
                        <a:latin typeface="Cambria Math" panose="02040503050406030204" pitchFamily="18" charset="0"/>
                        <a:ea typeface="Apple SD Gothic Neo" panose="02000300000000000000" pitchFamily="2" charset="-127"/>
                      </a:rPr>
                      <m:t>𝜼</m:t>
                    </m:r>
                    <m:r>
                      <a:rPr lang="el-GR" altLang="ko-KR" b="1" i="1" dirty="0" smtClean="0">
                        <a:solidFill>
                          <a:srgbClr val="5274B1"/>
                        </a:solidFill>
                        <a:effectLst/>
                        <a:latin typeface="Cambria Math" panose="02040503050406030204" pitchFamily="18" charset="0"/>
                        <a:ea typeface="Apple SD Gothic Neo" panose="02000300000000000000" pitchFamily="2" charset="-127"/>
                      </a:rPr>
                      <m:t> ≤ </m:t>
                    </m:r>
                    <m:f>
                      <m:fPr>
                        <m:ctrlPr>
                          <a:rPr lang="el-GR" altLang="ko-KR" b="1" i="1" dirty="0" smtClean="0">
                            <a:solidFill>
                              <a:srgbClr val="5274B1"/>
                            </a:solidFill>
                            <a:effectLst/>
                            <a:latin typeface="Cambria Math" panose="02040503050406030204" pitchFamily="18" charset="0"/>
                            <a:ea typeface="Apple SD Gothic Neo" panose="02000300000000000000" pitchFamily="2" charset="-127"/>
                          </a:rPr>
                        </m:ctrlPr>
                      </m:fPr>
                      <m:num>
                        <m:r>
                          <a:rPr lang="en-US" altLang="ko-KR" b="1" i="1" dirty="0" smtClean="0">
                            <a:solidFill>
                              <a:srgbClr val="5274B1"/>
                            </a:solidFill>
                            <a:effectLst/>
                            <a:latin typeface="Cambria Math" panose="02040503050406030204" pitchFamily="18" charset="0"/>
                            <a:ea typeface="Apple SD Gothic Neo" panose="02000300000000000000" pitchFamily="2" charset="-127"/>
                          </a:rPr>
                          <m:t>𝟏</m:t>
                        </m:r>
                      </m:num>
                      <m:den>
                        <m:r>
                          <a:rPr lang="en-US" altLang="ko-KR" b="1" i="1" dirty="0" smtClean="0">
                            <a:solidFill>
                              <a:srgbClr val="5274B1"/>
                            </a:solidFill>
                            <a:effectLst/>
                            <a:latin typeface="Cambria Math" panose="02040503050406030204" pitchFamily="18" charset="0"/>
                            <a:ea typeface="Apple SD Gothic Neo" panose="02000300000000000000" pitchFamily="2" charset="-127"/>
                          </a:rPr>
                          <m:t>𝟖</m:t>
                        </m:r>
                        <m:r>
                          <a:rPr lang="en-US" altLang="ko-KR" b="1" i="1" dirty="0" smtClean="0">
                            <a:solidFill>
                              <a:srgbClr val="5274B1"/>
                            </a:solidFill>
                            <a:effectLst/>
                            <a:latin typeface="Cambria Math" panose="02040503050406030204" pitchFamily="18" charset="0"/>
                            <a:ea typeface="Apple SD Gothic Neo" panose="02000300000000000000" pitchFamily="2" charset="-127"/>
                          </a:rPr>
                          <m:t>𝑹𝑳</m:t>
                        </m:r>
                      </m:den>
                    </m:f>
                  </m:oMath>
                </a14:m>
                <a:r>
                  <a:rPr lang="en" altLang="ko-KR" b="1" dirty="0">
                    <a:solidFill>
                      <a:srgbClr val="5274B1"/>
                    </a:solidFill>
                    <a:effectLst/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, then the convergence</a:t>
                </a:r>
                <a:r>
                  <a:rPr lang="ko-KR" altLang="en-US" b="1" dirty="0">
                    <a:solidFill>
                      <a:srgbClr val="5274B1"/>
                    </a:solidFill>
                    <a:effectLst/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 </a:t>
                </a:r>
                <a:r>
                  <a:rPr lang="en" altLang="ko-KR" b="1" dirty="0">
                    <a:solidFill>
                      <a:srgbClr val="5274B1"/>
                    </a:solidFill>
                    <a:effectLst/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rate of the global prompt is described by</a:t>
                </a:r>
              </a:p>
              <a:p>
                <a:pPr marL="457200" indent="-457200">
                  <a:buFont typeface="+mj-lt"/>
                  <a:buAutoNum type="arabicPeriod" startAt="5"/>
                </a:pPr>
                <a:endParaRPr lang="en" altLang="ko-KR" b="1" dirty="0">
                  <a:solidFill>
                    <a:srgbClr val="5274B1"/>
                  </a:solidFill>
                  <a:effectLst/>
                  <a:latin typeface="Apple SD Gothic Neo" panose="02000300000000000000" pitchFamily="2" charset="-127"/>
                  <a:ea typeface="Apple SD Gothic Neo" panose="02000300000000000000" pitchFamily="2" charset="-127"/>
                </a:endParaRPr>
              </a:p>
              <a:p>
                <a:pPr marL="457200" indent="-457200">
                  <a:buFont typeface="+mj-lt"/>
                  <a:buAutoNum type="arabicPeriod"/>
                </a:pPr>
                <a:endParaRPr lang="ko-KR" altLang="en-US" b="1" dirty="0">
                  <a:solidFill>
                    <a:srgbClr val="5274B1"/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endParaRPr>
              </a:p>
            </p:txBody>
          </p:sp>
        </mc:Choice>
        <mc:Fallback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60872" y="1106450"/>
                <a:ext cx="11050438" cy="1331232"/>
              </a:xfrm>
              <a:blipFill>
                <a:blip r:embed="rId3"/>
                <a:stretch>
                  <a:fillRect l="-574" t="-476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A67D7E4-9FFA-B2CE-9042-102AB33D1393}"/>
                  </a:ext>
                </a:extLst>
              </p:cNvPr>
              <p:cNvSpPr txBox="1"/>
              <p:nvPr/>
            </p:nvSpPr>
            <p:spPr>
              <a:xfrm>
                <a:off x="360872" y="3609592"/>
                <a:ext cx="11050438" cy="20796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" altLang="ko-KR" dirty="0">
                    <a:solidFill>
                      <a:srgbClr val="0E0E0E"/>
                    </a:solidFill>
                    <a:effectLst/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This theorem provides an </a:t>
                </a:r>
                <a:r>
                  <a:rPr lang="en" altLang="ko-KR" dirty="0">
                    <a:solidFill>
                      <a:srgbClr val="5274B1"/>
                    </a:solidFill>
                    <a:effectLst/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upper bound for the expected squared norm of the gradient of the global loss function 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solidFill>
                          <a:srgbClr val="5274B1"/>
                        </a:solidFill>
                        <a:effectLst/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altLang="ko-KR" b="0" i="1" smtClean="0">
                        <a:solidFill>
                          <a:srgbClr val="5274B1"/>
                        </a:solidFill>
                        <a:effectLst/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ko-KR" b="0" i="1" smtClean="0">
                            <a:solidFill>
                              <a:srgbClr val="5274B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solidFill>
                              <a:srgbClr val="5274B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n-US" altLang="ko-KR" b="0" i="1" smtClean="0">
                            <a:solidFill>
                              <a:srgbClr val="5274B1"/>
                            </a:solidFill>
                            <a:effectLst/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ko-KR" b="0" i="1" smtClean="0">
                        <a:solidFill>
                          <a:srgbClr val="5274B1"/>
                        </a:solidFill>
                        <a:effectLst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" altLang="ko-KR" dirty="0">
                    <a:solidFill>
                      <a:srgbClr val="0E0E0E"/>
                    </a:solidFill>
                    <a:effectLst/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, which depends on </a:t>
                </a:r>
                <a:r>
                  <a:rPr lang="en" altLang="ko-KR" dirty="0">
                    <a:solidFill>
                      <a:srgbClr val="5274B1"/>
                    </a:solidFill>
                    <a:effectLst/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the number of local epochs, the variance of local gradients and the total number of communication rounds  T </a:t>
                </a:r>
                <a:r>
                  <a:rPr lang="en" altLang="ko-KR" dirty="0">
                    <a:solidFill>
                      <a:srgbClr val="0E0E0E"/>
                    </a:solidFill>
                    <a:effectLst/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, ensuring convergence stability in federated learning.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" altLang="ko-KR" dirty="0">
                  <a:solidFill>
                    <a:srgbClr val="0E0E0E"/>
                  </a:solidFill>
                  <a:effectLst/>
                  <a:latin typeface="Apple SD Gothic Neo" panose="02000300000000000000" pitchFamily="2" charset="-127"/>
                  <a:ea typeface="Apple SD Gothic Neo" panose="02000300000000000000" pitchFamily="2" charset="-127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" altLang="ko-KR" dirty="0">
                    <a:solidFill>
                      <a:srgbClr val="0E0E0E"/>
                    </a:solidFill>
                    <a:effectLst/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Convergence speed for </a:t>
                </a:r>
                <a:r>
                  <a:rPr lang="en" altLang="ko-KR" dirty="0">
                    <a:solidFill>
                      <a:srgbClr val="5274B1"/>
                    </a:solidFill>
                    <a:effectLst/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non-IID</a:t>
                </a:r>
                <a:r>
                  <a:rPr lang="en" altLang="ko-KR" dirty="0">
                    <a:solidFill>
                      <a:srgbClr val="0E0E0E"/>
                    </a:solidFill>
                    <a:effectLst/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 data distribution</a:t>
                </a:r>
                <a:r>
                  <a:rPr lang="en-US" altLang="ko-KR" dirty="0">
                    <a:solidFill>
                      <a:srgbClr val="0E0E0E"/>
                    </a:solidFill>
                    <a:effectLst/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:</a:t>
                </a:r>
                <a:r>
                  <a:rPr lang="ko-KR" altLang="en-US" dirty="0">
                    <a:solidFill>
                      <a:srgbClr val="0E0E0E"/>
                    </a:solidFill>
                    <a:effectLst/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solidFill>
                          <a:srgbClr val="0E0E0E"/>
                        </a:solidFill>
                        <a:effectLst/>
                        <a:latin typeface="Cambria Math" panose="02040503050406030204" pitchFamily="18" charset="0"/>
                        <a:ea typeface="Apple SD Gothic Neo" panose="02000300000000000000" pitchFamily="2" charset="-127"/>
                      </a:rPr>
                      <m:t>𝑂</m:t>
                    </m:r>
                    <m:d>
                      <m:dPr>
                        <m:ctrlPr>
                          <a:rPr lang="en-US" altLang="ko-KR" b="0" i="1" smtClean="0">
                            <a:solidFill>
                              <a:srgbClr val="0E0E0E"/>
                            </a:solidFill>
                            <a:effectLst/>
                            <a:latin typeface="Cambria Math" panose="02040503050406030204" pitchFamily="18" charset="0"/>
                            <a:ea typeface="Apple SD Gothic Neo" panose="02000300000000000000" pitchFamily="2" charset="-127"/>
                          </a:rPr>
                        </m:ctrlPr>
                      </m:dPr>
                      <m:e>
                        <m:f>
                          <m:fPr>
                            <m:type m:val="lin"/>
                            <m:ctrlPr>
                              <a:rPr lang="en-US" altLang="ko-KR" b="0" i="1" smtClean="0">
                                <a:solidFill>
                                  <a:srgbClr val="0E0E0E"/>
                                </a:solidFill>
                                <a:effectLst/>
                                <a:latin typeface="Cambria Math" panose="02040503050406030204" pitchFamily="18" charset="0"/>
                                <a:ea typeface="Apple SD Gothic Neo" panose="02000300000000000000" pitchFamily="2" charset="-127"/>
                              </a:rPr>
                            </m:ctrlPr>
                          </m:fPr>
                          <m:num>
                            <m:r>
                              <a:rPr lang="en-US" altLang="ko-KR" b="0" i="1" smtClean="0">
                                <a:solidFill>
                                  <a:srgbClr val="0E0E0E"/>
                                </a:solidFill>
                                <a:effectLst/>
                                <a:latin typeface="Cambria Math" panose="02040503050406030204" pitchFamily="18" charset="0"/>
                                <a:ea typeface="Apple SD Gothic Neo" panose="02000300000000000000" pitchFamily="2" charset="-127"/>
                              </a:rPr>
                              <m:t>1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altLang="ko-KR" b="0" i="1" smtClean="0">
                                    <a:solidFill>
                                      <a:srgbClr val="0E0E0E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altLang="ko-KR" b="0" i="1" smtClean="0">
                                    <a:solidFill>
                                      <a:srgbClr val="0E0E0E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</m:rad>
                          </m:den>
                        </m:f>
                      </m:e>
                    </m:d>
                  </m:oMath>
                </a14:m>
                <a:endParaRPr lang="en-US" altLang="ko-KR" b="0" dirty="0">
                  <a:solidFill>
                    <a:srgbClr val="0E0E0E"/>
                  </a:solidFill>
                  <a:effectLst/>
                  <a:latin typeface="Apple SD Gothic Neo" panose="02000300000000000000" pitchFamily="2" charset="-127"/>
                  <a:ea typeface="Apple SD Gothic Neo" panose="02000300000000000000" pitchFamily="2" charset="-127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ko-KR" b="0" dirty="0">
                  <a:solidFill>
                    <a:srgbClr val="0E0E0E"/>
                  </a:solidFill>
                  <a:effectLst/>
                  <a:latin typeface="Apple SD Gothic Neo" panose="02000300000000000000" pitchFamily="2" charset="-127"/>
                  <a:ea typeface="Apple SD Gothic Neo" panose="02000300000000000000" pitchFamily="2" charset="-127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" altLang="ko-KR" dirty="0">
                    <a:solidFill>
                      <a:srgbClr val="0E0E0E"/>
                    </a:solidFill>
                    <a:effectLst/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Convergence speed for </a:t>
                </a:r>
                <a:r>
                  <a:rPr lang="en" altLang="ko-KR" dirty="0">
                    <a:solidFill>
                      <a:srgbClr val="5274B1"/>
                    </a:solidFill>
                    <a:effectLst/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IID</a:t>
                </a:r>
                <a:r>
                  <a:rPr lang="en" altLang="ko-KR" dirty="0">
                    <a:solidFill>
                      <a:srgbClr val="0E0E0E"/>
                    </a:solidFill>
                    <a:effectLst/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 data distribution: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solidFill>
                          <a:srgbClr val="0E0E0E"/>
                        </a:solidFill>
                        <a:effectLst/>
                        <a:latin typeface="Cambria Math" panose="02040503050406030204" pitchFamily="18" charset="0"/>
                        <a:ea typeface="Apple SD Gothic Neo" panose="02000300000000000000" pitchFamily="2" charset="-127"/>
                      </a:rPr>
                      <m:t>𝑂</m:t>
                    </m:r>
                    <m:d>
                      <m:dPr>
                        <m:ctrlPr>
                          <a:rPr lang="en-US" altLang="ko-KR" b="0" i="1" smtClean="0">
                            <a:solidFill>
                              <a:srgbClr val="0E0E0E"/>
                            </a:solidFill>
                            <a:effectLst/>
                            <a:latin typeface="Cambria Math" panose="02040503050406030204" pitchFamily="18" charset="0"/>
                            <a:ea typeface="Apple SD Gothic Neo" panose="02000300000000000000" pitchFamily="2" charset="-127"/>
                          </a:rPr>
                        </m:ctrlPr>
                      </m:dPr>
                      <m:e>
                        <m:f>
                          <m:fPr>
                            <m:type m:val="lin"/>
                            <m:ctrlPr>
                              <a:rPr lang="en-US" altLang="ko-KR" b="0" i="1" smtClean="0">
                                <a:solidFill>
                                  <a:srgbClr val="0E0E0E"/>
                                </a:solidFill>
                                <a:effectLst/>
                                <a:latin typeface="Cambria Math" panose="02040503050406030204" pitchFamily="18" charset="0"/>
                                <a:ea typeface="Apple SD Gothic Neo" panose="02000300000000000000" pitchFamily="2" charset="-127"/>
                              </a:rPr>
                            </m:ctrlPr>
                          </m:fPr>
                          <m:num>
                            <m:r>
                              <a:rPr lang="en-US" altLang="ko-KR" b="0" i="1" smtClean="0">
                                <a:solidFill>
                                  <a:srgbClr val="0E0E0E"/>
                                </a:solidFill>
                                <a:effectLst/>
                                <a:latin typeface="Cambria Math" panose="02040503050406030204" pitchFamily="18" charset="0"/>
                                <a:ea typeface="Apple SD Gothic Neo" panose="02000300000000000000" pitchFamily="2" charset="-127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b="0" i="1" smtClean="0">
                                <a:solidFill>
                                  <a:srgbClr val="0E0E0E"/>
                                </a:solidFill>
                                <a:effectLst/>
                                <a:latin typeface="Cambria Math" panose="02040503050406030204" pitchFamily="18" charset="0"/>
                                <a:ea typeface="Apple SD Gothic Neo" panose="02000300000000000000" pitchFamily="2" charset="-127"/>
                              </a:rPr>
                              <m:t>𝑇</m:t>
                            </m:r>
                          </m:den>
                        </m:f>
                      </m:e>
                    </m:d>
                  </m:oMath>
                </a14:m>
                <a:endParaRPr kumimoji="1" lang="ko-KR" altLang="en-US" dirty="0">
                  <a:latin typeface="Apple SD Gothic Neo" panose="02000300000000000000" pitchFamily="2" charset="-127"/>
                  <a:ea typeface="Apple SD Gothic Neo" panose="02000300000000000000" pitchFamily="2" charset="-127"/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A67D7E4-9FFA-B2CE-9042-102AB33D13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872" y="3609592"/>
                <a:ext cx="11050438" cy="2079672"/>
              </a:xfrm>
              <a:prstGeom prst="rect">
                <a:avLst/>
              </a:prstGeom>
              <a:blipFill>
                <a:blip r:embed="rId4"/>
                <a:stretch>
                  <a:fillRect l="-344" t="-1220" b="-2987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>
            <a:extLst>
              <a:ext uri="{FF2B5EF4-FFF2-40B4-BE49-F238E27FC236}">
                <a16:creationId xmlns:a16="http://schemas.microsoft.com/office/drawing/2014/main" id="{7A948616-8460-B18B-EE5A-11619F9CE6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38388" y="1887207"/>
            <a:ext cx="6731775" cy="1541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9027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Introduction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3510" y="999260"/>
            <a:ext cx="11570899" cy="5090035"/>
          </a:xfrm>
        </p:spPr>
        <p:txBody>
          <a:bodyPr>
            <a:normAutofit/>
          </a:bodyPr>
          <a:lstStyle/>
          <a:p>
            <a:r>
              <a:rPr lang="en" altLang="ko-Kore-KR" dirty="0">
                <a:effectLst/>
              </a:rPr>
              <a:t>The </a:t>
            </a:r>
            <a:r>
              <a:rPr lang="en" altLang="ko-Kore-KR" dirty="0">
                <a:solidFill>
                  <a:srgbClr val="5274B1"/>
                </a:solidFill>
                <a:effectLst/>
              </a:rPr>
              <a:t>ever-growing edge devices</a:t>
            </a:r>
            <a:r>
              <a:rPr lang="ko-KR" altLang="en-US" dirty="0">
                <a:solidFill>
                  <a:srgbClr val="5274B1"/>
                </a:solidFill>
                <a:effectLst/>
              </a:rPr>
              <a:t> </a:t>
            </a:r>
            <a:r>
              <a:rPr lang="en" altLang="ko-Kore-KR" dirty="0">
                <a:effectLst/>
              </a:rPr>
              <a:t>have become the dominant computing platforms today. </a:t>
            </a:r>
            <a:br>
              <a:rPr lang="en" altLang="ko-Kore-KR" dirty="0">
                <a:effectLst/>
              </a:rPr>
            </a:br>
            <a:r>
              <a:rPr lang="en" altLang="ko-Kore-KR" dirty="0">
                <a:effectLst/>
              </a:rPr>
              <a:t>These devices </a:t>
            </a:r>
            <a:r>
              <a:rPr lang="en" altLang="ko-Kore-KR" dirty="0">
                <a:solidFill>
                  <a:srgbClr val="5274B1"/>
                </a:solidFill>
                <a:effectLst/>
              </a:rPr>
              <a:t>generate vast amounts of valuable data </a:t>
            </a:r>
            <a:r>
              <a:rPr lang="en" altLang="ko-Kore-KR" dirty="0">
                <a:effectLst/>
              </a:rPr>
              <a:t>while providing hidden insights into </a:t>
            </a:r>
            <a:br>
              <a:rPr lang="en" altLang="ko-Kore-KR" dirty="0">
                <a:effectLst/>
              </a:rPr>
            </a:br>
            <a:r>
              <a:rPr lang="en" altLang="ko-Kore-KR" dirty="0">
                <a:effectLst/>
              </a:rPr>
              <a:t>the human world. </a:t>
            </a:r>
          </a:p>
          <a:p>
            <a:endParaRPr lang="en" altLang="ko-Kore-KR" dirty="0"/>
          </a:p>
          <a:p>
            <a:r>
              <a:rPr lang="en" altLang="ko-Kore-KR" dirty="0">
                <a:solidFill>
                  <a:srgbClr val="5274B1"/>
                </a:solidFill>
              </a:rPr>
              <a:t>FL</a:t>
            </a:r>
            <a:r>
              <a:rPr lang="en" altLang="ko-Kore-KR" dirty="0"/>
              <a:t> </a:t>
            </a:r>
            <a:r>
              <a:rPr lang="en" altLang="ko-Kore-KR" dirty="0">
                <a:effectLst/>
              </a:rPr>
              <a:t>has emerged to conduct distributed machine learning that </a:t>
            </a:r>
            <a:r>
              <a:rPr lang="en" altLang="ko-Kore-KR" dirty="0">
                <a:solidFill>
                  <a:srgbClr val="5274B1"/>
                </a:solidFill>
                <a:effectLst/>
              </a:rPr>
              <a:t>allows multiple edge users to </a:t>
            </a:r>
            <a:br>
              <a:rPr lang="en" altLang="ko-Kore-KR" dirty="0">
                <a:solidFill>
                  <a:srgbClr val="5274B1"/>
                </a:solidFill>
                <a:effectLst/>
              </a:rPr>
            </a:br>
            <a:r>
              <a:rPr lang="en" altLang="ko-Kore-KR" dirty="0">
                <a:solidFill>
                  <a:srgbClr val="5274B1"/>
                </a:solidFill>
                <a:effectLst/>
              </a:rPr>
              <a:t>jointly train a shared model without sharing their raw data, </a:t>
            </a:r>
            <a:r>
              <a:rPr lang="en" altLang="ko-Kore-KR" dirty="0">
                <a:effectLst/>
              </a:rPr>
              <a:t>which has been demonstrated </a:t>
            </a:r>
            <a:br>
              <a:rPr lang="en" altLang="ko-Kore-KR" dirty="0">
                <a:effectLst/>
              </a:rPr>
            </a:br>
            <a:r>
              <a:rPr lang="en" altLang="ko-Kore-KR" dirty="0">
                <a:effectLst/>
              </a:rPr>
              <a:t>great success in many edge applications</a:t>
            </a:r>
            <a:r>
              <a:rPr lang="en-US" altLang="ko-KR" dirty="0">
                <a:effectLst/>
              </a:rPr>
              <a:t>.</a:t>
            </a:r>
          </a:p>
          <a:p>
            <a:endParaRPr lang="en-US" altLang="ko-KR" dirty="0">
              <a:effectLst/>
            </a:endParaRPr>
          </a:p>
          <a:p>
            <a:r>
              <a:rPr lang="en" altLang="ko-Kore-KR" dirty="0"/>
              <a:t>E</a:t>
            </a:r>
            <a:r>
              <a:rPr lang="en" altLang="ko-Kore-KR" dirty="0">
                <a:effectLst/>
              </a:rPr>
              <a:t>dge users often have </a:t>
            </a:r>
            <a:r>
              <a:rPr lang="en" altLang="ko-Kore-KR" dirty="0">
                <a:solidFill>
                  <a:srgbClr val="FF0000"/>
                </a:solidFill>
                <a:effectLst/>
              </a:rPr>
              <a:t>limited bandwidth </a:t>
            </a:r>
            <a:r>
              <a:rPr lang="en" altLang="ko-Kore-KR" dirty="0">
                <a:effectLst/>
              </a:rPr>
              <a:t>and </a:t>
            </a:r>
            <a:r>
              <a:rPr lang="en" altLang="ko-Kore-KR" dirty="0">
                <a:solidFill>
                  <a:srgbClr val="FF0000"/>
                </a:solidFill>
                <a:effectLst/>
              </a:rPr>
              <a:t>insufficient data</a:t>
            </a:r>
            <a:r>
              <a:rPr lang="en" altLang="ko-Kore-KR" dirty="0">
                <a:effectLst/>
              </a:rPr>
              <a:t>, which can cause inefficient </a:t>
            </a:r>
            <a:br>
              <a:rPr lang="en" altLang="ko-Kore-KR" dirty="0">
                <a:effectLst/>
              </a:rPr>
            </a:br>
            <a:r>
              <a:rPr lang="en" altLang="ko-Kore-KR" dirty="0">
                <a:effectLst/>
              </a:rPr>
              <a:t>parameters aggregation, excessive training time and reduced model accuracy. </a:t>
            </a:r>
          </a:p>
          <a:p>
            <a:endParaRPr lang="en" altLang="ko-Kore-KR" dirty="0">
              <a:effectLst/>
            </a:endParaRPr>
          </a:p>
          <a:p>
            <a:r>
              <a:rPr lang="en" altLang="ko-Kore-KR" dirty="0">
                <a:effectLst/>
              </a:rPr>
              <a:t>Existing research</a:t>
            </a:r>
            <a:r>
              <a:rPr lang="en-US" altLang="ko-Kore-KR" dirty="0"/>
              <a:t>s </a:t>
            </a:r>
            <a:r>
              <a:rPr lang="en" altLang="ko-Kore-KR" dirty="0">
                <a:effectLst/>
              </a:rPr>
              <a:t>does not change that FL inherently entails a </a:t>
            </a:r>
            <a:r>
              <a:rPr lang="en" altLang="ko-Kore-KR" dirty="0">
                <a:solidFill>
                  <a:srgbClr val="FF0000"/>
                </a:solidFill>
                <a:effectLst/>
              </a:rPr>
              <a:t>large number of communication rounds</a:t>
            </a:r>
            <a:r>
              <a:rPr lang="en" altLang="ko-Kore-KR" dirty="0">
                <a:effectLst/>
              </a:rPr>
              <a:t> and a </a:t>
            </a:r>
            <a:r>
              <a:rPr lang="en" altLang="ko-Kore-KR" dirty="0">
                <a:solidFill>
                  <a:srgbClr val="FF0000"/>
                </a:solidFill>
                <a:effectLst/>
              </a:rPr>
              <a:t>large amount of labeled data for training, </a:t>
            </a:r>
            <a:r>
              <a:rPr lang="en" altLang="ko-Kore-KR" dirty="0">
                <a:effectLst/>
              </a:rPr>
              <a:t>which are often unavailable for edge </a:t>
            </a:r>
            <a:br>
              <a:rPr lang="en" altLang="ko-Kore-KR" dirty="0">
                <a:effectLst/>
              </a:rPr>
            </a:br>
            <a:r>
              <a:rPr lang="en" altLang="ko-Kore-KR" dirty="0">
                <a:effectLst/>
              </a:rPr>
              <a:t>users. </a:t>
            </a:r>
            <a:endParaRPr lang="en" altLang="ko-Kore-KR" dirty="0"/>
          </a:p>
          <a:p>
            <a:endParaRPr lang="en" altLang="ko-Kore-KR" dirty="0"/>
          </a:p>
          <a:p>
            <a:endParaRPr lang="en" altLang="ko-Kore-KR" dirty="0"/>
          </a:p>
        </p:txBody>
      </p:sp>
    </p:spTree>
    <p:extLst>
      <p:ext uri="{BB962C8B-B14F-4D97-AF65-F5344CB8AC3E}">
        <p14:creationId xmlns:p14="http://schemas.microsoft.com/office/powerpoint/2010/main" val="20045592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Experiment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1102" y="1158875"/>
            <a:ext cx="11050438" cy="5090035"/>
          </a:xfrm>
        </p:spPr>
        <p:txBody>
          <a:bodyPr>
            <a:normAutofit/>
          </a:bodyPr>
          <a:lstStyle/>
          <a:p>
            <a:r>
              <a:rPr lang="en-US" altLang="ko-KR" b="1" dirty="0">
                <a:solidFill>
                  <a:srgbClr val="5274B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Dataset</a:t>
            </a:r>
          </a:p>
          <a:p>
            <a:pPr lvl="1"/>
            <a:r>
              <a:rPr lang="en" altLang="ko-KR" b="1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General Objects</a:t>
            </a:r>
            <a:r>
              <a:rPr lang="en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: Caltech101</a:t>
            </a:r>
            <a:r>
              <a:rPr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 </a:t>
            </a:r>
            <a:r>
              <a:rPr lang="en" altLang="ko-KR" b="1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Scene Recognition</a:t>
            </a:r>
            <a:r>
              <a:rPr lang="en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: Sun397</a:t>
            </a:r>
            <a:endParaRPr lang="en-US" altLang="ko-KR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lvl="1"/>
            <a:r>
              <a:rPr lang="en" altLang="ko-KR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Fine-grained Categories</a:t>
            </a:r>
            <a:r>
              <a:rPr lang="en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: Flowers102, </a:t>
            </a:r>
            <a:r>
              <a:rPr lang="en" altLang="ko-KR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OxfordPets</a:t>
            </a:r>
            <a:r>
              <a:rPr lang="en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 Food101</a:t>
            </a:r>
          </a:p>
          <a:p>
            <a:pPr lvl="1"/>
            <a:r>
              <a:rPr lang="en" altLang="ko-KR" b="1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Action Recognition</a:t>
            </a:r>
            <a:r>
              <a:rPr lang="en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: UCF101, </a:t>
            </a:r>
            <a:r>
              <a:rPr lang="en" altLang="ko-KR" b="1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Texture Classification</a:t>
            </a:r>
            <a:r>
              <a:rPr lang="en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: DTD</a:t>
            </a:r>
          </a:p>
          <a:p>
            <a:pPr marL="457200" lvl="1" indent="0">
              <a:buNone/>
            </a:pPr>
            <a:endParaRPr lang="en-US" altLang="ko-KR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lang="en-US" altLang="ko-KR" b="1" dirty="0">
                <a:solidFill>
                  <a:srgbClr val="5274B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Baselines</a:t>
            </a:r>
          </a:p>
          <a:p>
            <a:pPr lvl="1"/>
            <a:r>
              <a:rPr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Framework: </a:t>
            </a:r>
            <a:r>
              <a:rPr lang="en-US" altLang="ko-KR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FedAVG</a:t>
            </a:r>
            <a:endParaRPr lang="en-US" altLang="ko-KR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lvl="1"/>
            <a:r>
              <a:rPr lang="en" altLang="ko-KR" dirty="0">
                <a:solidFill>
                  <a:srgbClr val="141413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We compare </a:t>
            </a:r>
            <a:r>
              <a:rPr lang="en" altLang="ko-KR" b="1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both training from the scratch </a:t>
            </a:r>
            <a:r>
              <a:rPr lang="en" altLang="ko-KR" dirty="0">
                <a:solidFill>
                  <a:srgbClr val="141413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and </a:t>
            </a:r>
            <a:r>
              <a:rPr lang="en" altLang="ko-KR" b="1" dirty="0">
                <a:solidFill>
                  <a:srgbClr val="141413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fine-tuning</a:t>
            </a:r>
            <a:r>
              <a:rPr lang="en" altLang="ko-KR" dirty="0">
                <a:solidFill>
                  <a:srgbClr val="141413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with pretrained models as our baseline method.</a:t>
            </a:r>
          </a:p>
          <a:p>
            <a:pPr lvl="1"/>
            <a:endParaRPr lang="en" altLang="ko-KR" dirty="0">
              <a:solidFill>
                <a:srgbClr val="141413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lang="en" altLang="ko-KR" b="1" dirty="0">
                <a:solidFill>
                  <a:srgbClr val="5274B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Models</a:t>
            </a:r>
          </a:p>
          <a:p>
            <a:pPr lvl="1"/>
            <a:r>
              <a:rPr lang="en" altLang="ko-KR" b="1" dirty="0">
                <a:solidFill>
                  <a:srgbClr val="141413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Vitb16</a:t>
            </a:r>
            <a:r>
              <a:rPr lang="en" altLang="ko-KR" dirty="0">
                <a:solidFill>
                  <a:srgbClr val="141413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and </a:t>
            </a:r>
            <a:r>
              <a:rPr lang="en" altLang="ko-KR" b="1" dirty="0">
                <a:solidFill>
                  <a:srgbClr val="141413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Resnet50</a:t>
            </a:r>
            <a:r>
              <a:rPr lang="en" altLang="ko-KR" dirty="0">
                <a:solidFill>
                  <a:srgbClr val="141413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 as our backbone in both our image encoder of PROMPTFL and the corresponding backbone in the baseline method.</a:t>
            </a:r>
          </a:p>
          <a:p>
            <a:pPr lvl="1"/>
            <a:r>
              <a:rPr lang="en" altLang="ko-KR" dirty="0">
                <a:solidFill>
                  <a:srgbClr val="141413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We use </a:t>
            </a:r>
            <a:r>
              <a:rPr lang="en" altLang="ko-KR" b="1" dirty="0">
                <a:solidFill>
                  <a:srgbClr val="141413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Transformer</a:t>
            </a:r>
            <a:r>
              <a:rPr lang="en" altLang="ko-KR" dirty="0">
                <a:solidFill>
                  <a:srgbClr val="141413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as the text encoder of PROMPTFL, consistent with CLIP.</a:t>
            </a:r>
          </a:p>
          <a:p>
            <a:pPr lvl="1"/>
            <a:endParaRPr lang="en" altLang="ko-KR" dirty="0">
              <a:solidFill>
                <a:srgbClr val="141413"/>
              </a:solidFill>
              <a:effectLst/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lvl="1"/>
            <a:endParaRPr lang="en" altLang="ko-KR" dirty="0">
              <a:solidFill>
                <a:srgbClr val="141413"/>
              </a:solidFill>
              <a:effectLst/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lvl="1"/>
            <a:endParaRPr lang="en-US" altLang="ko-KR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lvl="1"/>
            <a:endParaRPr lang="en" altLang="ko-KR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817058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dirty="0"/>
              <a:t>Experiment</a:t>
            </a:r>
            <a:endParaRPr lang="ko-KR" altLang="en-US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3AC49B5B-5E3E-025B-7F79-B254E907A5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8515"/>
          <a:stretch/>
        </p:blipFill>
        <p:spPr>
          <a:xfrm>
            <a:off x="1426622" y="1341120"/>
            <a:ext cx="9003375" cy="495543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A01413D-5616-77BE-653B-7F8A320F1091}"/>
              </a:ext>
            </a:extLst>
          </p:cNvPr>
          <p:cNvSpPr txBox="1"/>
          <p:nvPr/>
        </p:nvSpPr>
        <p:spPr>
          <a:xfrm>
            <a:off x="1658112" y="956618"/>
            <a:ext cx="112654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ko-KR" sz="1400" b="1" dirty="0">
                <a:solidFill>
                  <a:srgbClr val="203864"/>
                </a:solidFill>
                <a:effectLst/>
              </a:rPr>
              <a:t>PERFORMANCE OF </a:t>
            </a:r>
            <a:r>
              <a:rPr lang="en" altLang="ko-KR" sz="1400" b="1" dirty="0">
                <a:solidFill>
                  <a:srgbClr val="203864"/>
                </a:solidFill>
              </a:rPr>
              <a:t>PROMPTFL </a:t>
            </a:r>
            <a:r>
              <a:rPr lang="en" altLang="ko-KR" sz="1400" b="1" dirty="0">
                <a:solidFill>
                  <a:srgbClr val="203864"/>
                </a:solidFill>
                <a:effectLst/>
              </a:rPr>
              <a:t>AGAINST EXISTING FL FRAMEWORK WITH </a:t>
            </a:r>
            <a:r>
              <a:rPr lang="en" altLang="ko-KR" sz="1400" b="1" dirty="0">
                <a:solidFill>
                  <a:srgbClr val="FF0000"/>
                </a:solidFill>
                <a:effectLst/>
              </a:rPr>
              <a:t>IID</a:t>
            </a:r>
            <a:r>
              <a:rPr lang="en" altLang="ko-KR" sz="1400" b="1" dirty="0">
                <a:solidFill>
                  <a:srgbClr val="203864"/>
                </a:solidFill>
                <a:effectLst/>
              </a:rPr>
              <a:t> DATA DISTRIBUTION</a:t>
            </a:r>
            <a:endParaRPr lang="ko-KR" altLang="en-US" sz="1400" b="1" dirty="0">
              <a:solidFill>
                <a:srgbClr val="20386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98469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CDB706B-209F-9ABE-2494-D90C74B260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217" t="9757" r="1217" b="-6635"/>
          <a:stretch/>
        </p:blipFill>
        <p:spPr>
          <a:xfrm>
            <a:off x="2381362" y="1263106"/>
            <a:ext cx="7264662" cy="5470925"/>
          </a:xfrm>
          <a:prstGeom prst="rect">
            <a:avLst/>
          </a:prstGeom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453E34D2-1922-821E-53B5-3171EA6C5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101" y="365125"/>
            <a:ext cx="11319107" cy="514769"/>
          </a:xfrm>
        </p:spPr>
        <p:txBody>
          <a:bodyPr>
            <a:noAutofit/>
          </a:bodyPr>
          <a:lstStyle/>
          <a:p>
            <a:r>
              <a:rPr lang="en-US" altLang="ko-KR" dirty="0"/>
              <a:t>Experiment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F3D56F-2A53-71D9-B2AF-74BD356F8D1F}"/>
              </a:ext>
            </a:extLst>
          </p:cNvPr>
          <p:cNvSpPr txBox="1"/>
          <p:nvPr/>
        </p:nvSpPr>
        <p:spPr>
          <a:xfrm>
            <a:off x="2110408" y="917611"/>
            <a:ext cx="880938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ko-KR" sz="1400" b="1" dirty="0">
                <a:solidFill>
                  <a:srgbClr val="203864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PERFORMANCE OF </a:t>
            </a:r>
            <a:r>
              <a:rPr lang="en" altLang="ko-KR" sz="1400" b="1" dirty="0">
                <a:solidFill>
                  <a:srgbClr val="203864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PROMPTFL </a:t>
            </a:r>
            <a:r>
              <a:rPr lang="en" altLang="ko-KR" sz="1400" b="1" dirty="0">
                <a:solidFill>
                  <a:srgbClr val="203864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AGAINST EXISTING FL FRAMEWORK WITH </a:t>
            </a:r>
            <a:r>
              <a:rPr lang="en-US" altLang="ko-KR" sz="1400" b="1" dirty="0">
                <a:solidFill>
                  <a:srgbClr val="FF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NON-</a:t>
            </a:r>
            <a:r>
              <a:rPr lang="en" altLang="ko-KR" sz="1400" b="1" dirty="0">
                <a:solidFill>
                  <a:srgbClr val="FF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IID</a:t>
            </a:r>
            <a:r>
              <a:rPr lang="en" altLang="ko-KR" sz="1400" b="1" dirty="0">
                <a:solidFill>
                  <a:srgbClr val="203864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DATA DISTRIBUTION</a:t>
            </a:r>
            <a:endParaRPr lang="ko-KR" altLang="en-US" sz="1400" b="1" dirty="0">
              <a:solidFill>
                <a:srgbClr val="203864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405765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Experiment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BE3DA60-9391-B222-4BBE-054FA93F7D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06489"/>
            <a:ext cx="6068702" cy="277805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D7D023D-D92E-3FA7-DCCF-0D263B49AC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533576"/>
            <a:ext cx="6022526" cy="275096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9646BD2-2EF0-4B13-47F4-04893F482BEC}"/>
              </a:ext>
            </a:extLst>
          </p:cNvPr>
          <p:cNvSpPr txBox="1"/>
          <p:nvPr/>
        </p:nvSpPr>
        <p:spPr>
          <a:xfrm>
            <a:off x="593804" y="1198713"/>
            <a:ext cx="514359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ko-KR" sz="1400" b="1" dirty="0">
                <a:solidFill>
                  <a:srgbClr val="203864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Performance of PROMPTFL with different class distribution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7CFFD86-3D7E-DD78-CAC1-73BE554CEEE2}"/>
              </a:ext>
            </a:extLst>
          </p:cNvPr>
          <p:cNvSpPr txBox="1"/>
          <p:nvPr/>
        </p:nvSpPr>
        <p:spPr>
          <a:xfrm>
            <a:off x="7005314" y="1198713"/>
            <a:ext cx="42038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ko-KR" sz="1400" b="1" dirty="0">
                <a:solidFill>
                  <a:srgbClr val="203864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Performance of PROMPTFL with different shots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20210FA-F47B-99B5-F00E-6759F93531E5}"/>
              </a:ext>
            </a:extLst>
          </p:cNvPr>
          <p:cNvSpPr txBox="1"/>
          <p:nvPr/>
        </p:nvSpPr>
        <p:spPr>
          <a:xfrm>
            <a:off x="161581" y="4443570"/>
            <a:ext cx="545577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R" sz="1400" dirty="0">
                <a:solidFill>
                  <a:srgbClr val="141413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X-axis represents the number of classes on each client.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" altLang="ko-KR" sz="1400" dirty="0">
              <a:solidFill>
                <a:srgbClr val="141413"/>
              </a:solidFill>
              <a:effectLst/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R" sz="1400" dirty="0">
                <a:solidFill>
                  <a:srgbClr val="141413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We place random fixed number of classes on each client and range the number from 5 to10 to 20.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" altLang="ko-KR" sz="1400" dirty="0">
              <a:solidFill>
                <a:srgbClr val="141413"/>
              </a:solidFill>
              <a:effectLst/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R" sz="1400" dirty="0">
                <a:solidFill>
                  <a:srgbClr val="141413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As the number of classes on client gets larger, performance on both the accuracy and the F1 value improve.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R" altLang="en-US" sz="14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172DB98-8ECE-34AA-7CE7-947FE3DACCEF}"/>
              </a:ext>
            </a:extLst>
          </p:cNvPr>
          <p:cNvSpPr txBox="1"/>
          <p:nvPr/>
        </p:nvSpPr>
        <p:spPr>
          <a:xfrm>
            <a:off x="6184106" y="4428181"/>
            <a:ext cx="5846313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R" sz="1400" dirty="0">
                <a:solidFill>
                  <a:srgbClr val="141413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X-axis represents the number</a:t>
            </a:r>
            <a:r>
              <a:rPr lang="ko-KR" altLang="en-US" sz="1400" dirty="0">
                <a:solidFill>
                  <a:srgbClr val="141413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" altLang="ko-KR" sz="1400" dirty="0">
                <a:solidFill>
                  <a:srgbClr val="141413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of shots for each class, ranging from 1 to 2 to 4 to 8.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" altLang="ko-KR" sz="1400" dirty="0">
              <a:solidFill>
                <a:srgbClr val="141413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R" sz="1400" dirty="0">
                <a:solidFill>
                  <a:srgbClr val="141413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As the number of shots increasing, the local performance improves.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" altLang="ko-KR" sz="1400" dirty="0">
              <a:solidFill>
                <a:srgbClr val="141413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R" sz="1400" dirty="0">
                <a:solidFill>
                  <a:srgbClr val="141413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However, global performance is not affected much by</a:t>
            </a:r>
            <a:r>
              <a:rPr lang="ko-KR" altLang="en-US" sz="1400" dirty="0">
                <a:solidFill>
                  <a:srgbClr val="141413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" altLang="ko-KR" sz="1400" dirty="0">
                <a:solidFill>
                  <a:srgbClr val="141413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the variation of number of shots, as we can observe that the global performance remains stable as shots increase.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" altLang="ko-KR" sz="1400" dirty="0">
              <a:solidFill>
                <a:srgbClr val="141413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" altLang="ko-KR" sz="1400" dirty="0">
              <a:solidFill>
                <a:srgbClr val="141413"/>
              </a:solidFill>
              <a:effectLst/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0124971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Experiment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5AE815F-EEF3-7C5B-2F09-32911A0659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985" y="1561850"/>
            <a:ext cx="6324600" cy="279425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AD997AA-203F-9CCF-A4DA-DE27DB6039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4100" y="1811195"/>
            <a:ext cx="5146055" cy="218104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81DB540-FFDF-EE38-6AB8-BA6EA74F8FBE}"/>
              </a:ext>
            </a:extLst>
          </p:cNvPr>
          <p:cNvSpPr txBox="1"/>
          <p:nvPr/>
        </p:nvSpPr>
        <p:spPr>
          <a:xfrm>
            <a:off x="1417864" y="1263564"/>
            <a:ext cx="426447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ko-KR" sz="1400" b="1" dirty="0">
                <a:solidFill>
                  <a:srgbClr val="203864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Performance of PROMPTFL with different clients</a:t>
            </a:r>
            <a:endParaRPr lang="ko-KR" altLang="en-US" sz="1400" b="1" dirty="0">
              <a:solidFill>
                <a:srgbClr val="203864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45FD1D-A62B-A1D6-D448-D934D6120DBF}"/>
              </a:ext>
            </a:extLst>
          </p:cNvPr>
          <p:cNvSpPr txBox="1"/>
          <p:nvPr/>
        </p:nvSpPr>
        <p:spPr>
          <a:xfrm>
            <a:off x="281827" y="4356100"/>
            <a:ext cx="6100916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R" sz="1400" dirty="0">
                <a:solidFill>
                  <a:srgbClr val="141413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X-axis represents the number of clients during the training, ranging from 20 to 50 to 100</a:t>
            </a:r>
          </a:p>
          <a:p>
            <a:endParaRPr lang="en" altLang="ko-KR" sz="1400" dirty="0">
              <a:solidFill>
                <a:srgbClr val="141413"/>
              </a:solidFill>
              <a:effectLst/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R" sz="1400" dirty="0">
                <a:solidFill>
                  <a:srgbClr val="141413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W</a:t>
            </a:r>
            <a:r>
              <a:rPr lang="en" altLang="ko-KR" sz="1400" dirty="0">
                <a:solidFill>
                  <a:srgbClr val="141413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e further study the performance of PROMPTFL with different clients from 20 to 50 to 100, with the non-</a:t>
            </a:r>
            <a:r>
              <a:rPr lang="en" altLang="ko-KR" sz="1400" dirty="0" err="1">
                <a:solidFill>
                  <a:srgbClr val="141413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iid</a:t>
            </a:r>
            <a:r>
              <a:rPr lang="en" altLang="ko-KR" sz="1400" dirty="0">
                <a:solidFill>
                  <a:srgbClr val="141413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data distribution and r = 10% participation for each mode.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" altLang="ko-KR" sz="1400" dirty="0">
              <a:solidFill>
                <a:srgbClr val="141413"/>
              </a:solidFill>
              <a:effectLst/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R" sz="1400" dirty="0">
                <a:solidFill>
                  <a:srgbClr val="141413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We observe</a:t>
            </a:r>
            <a:r>
              <a:rPr lang="ko-KR" altLang="en-US" sz="1400" dirty="0">
                <a:solidFill>
                  <a:srgbClr val="141413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" altLang="ko-KR" sz="1400" dirty="0">
                <a:solidFill>
                  <a:srgbClr val="141413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that the personalization ability may bed affected</a:t>
            </a:r>
            <a:r>
              <a:rPr lang="ko-KR" altLang="en-US" sz="1400" dirty="0">
                <a:solidFill>
                  <a:srgbClr val="141413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" altLang="ko-KR" sz="1400" dirty="0">
                <a:solidFill>
                  <a:srgbClr val="141413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when the number of clients gets larger, since the clients</a:t>
            </a:r>
            <a:r>
              <a:rPr lang="ko-KR" altLang="en-US" sz="1400" dirty="0">
                <a:solidFill>
                  <a:srgbClr val="141413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" altLang="ko-KR" sz="1400" dirty="0">
                <a:solidFill>
                  <a:srgbClr val="141413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which do not engage in the training increase.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14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F62387A-BFD8-C439-2A67-942A1C47E808}"/>
              </a:ext>
            </a:extLst>
          </p:cNvPr>
          <p:cNvSpPr txBox="1"/>
          <p:nvPr/>
        </p:nvSpPr>
        <p:spPr>
          <a:xfrm>
            <a:off x="7653425" y="1263564"/>
            <a:ext cx="321215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ko-KR" sz="1400" b="1" dirty="0">
                <a:solidFill>
                  <a:srgbClr val="203864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Generalization Ability of PROMPTFL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3A25C5-F628-2282-B816-88B24DE19EB3}"/>
              </a:ext>
            </a:extLst>
          </p:cNvPr>
          <p:cNvSpPr txBox="1"/>
          <p:nvPr/>
        </p:nvSpPr>
        <p:spPr>
          <a:xfrm>
            <a:off x="6686550" y="4426155"/>
            <a:ext cx="504360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R" sz="1400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We train our PROMPTFL on the base classes and predict on both the base and the new classes.</a:t>
            </a:r>
          </a:p>
          <a:p>
            <a:endParaRPr lang="en" altLang="ko-KR" sz="1400" dirty="0">
              <a:effectLst/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R" sz="1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We can see that for most datasets,</a:t>
            </a:r>
            <a:r>
              <a:rPr lang="en" altLang="ko-KR" sz="1400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PROMPTFL remains stable or similar performance of unseen classes.</a:t>
            </a:r>
            <a:endParaRPr kumimoji="1" lang="ko-KR" altLang="en-US" sz="14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722111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Experiment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C7365FB-9E35-3D87-A025-276583EAD1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35" r="1665"/>
          <a:stretch/>
        </p:blipFill>
        <p:spPr>
          <a:xfrm>
            <a:off x="5491493" y="1440883"/>
            <a:ext cx="6088828" cy="232793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1A26F14-A860-9944-80B8-CB5829C732B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137" r="49670"/>
          <a:stretch/>
        </p:blipFill>
        <p:spPr>
          <a:xfrm>
            <a:off x="814615" y="1372020"/>
            <a:ext cx="4033921" cy="225955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011A7B9-4A09-44D1-B170-17DA3EE1B38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4104" t="-1399" r="6389" b="1399"/>
          <a:stretch/>
        </p:blipFill>
        <p:spPr>
          <a:xfrm>
            <a:off x="814615" y="3631577"/>
            <a:ext cx="4068978" cy="243421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1B7EC35-1416-F249-FB0F-C92F3DA04301}"/>
              </a:ext>
            </a:extLst>
          </p:cNvPr>
          <p:cNvSpPr txBox="1"/>
          <p:nvPr/>
        </p:nvSpPr>
        <p:spPr>
          <a:xfrm>
            <a:off x="814615" y="1101320"/>
            <a:ext cx="427989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ko-KR" sz="1400" b="1" dirty="0">
                <a:solidFill>
                  <a:srgbClr val="203864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Computation and Communication Cost Analysis</a:t>
            </a:r>
            <a:endParaRPr lang="ko-KR" altLang="en-US" sz="1400" b="1" dirty="0">
              <a:solidFill>
                <a:srgbClr val="203864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C7672BB-B475-596D-8905-D1A619FF0E68}"/>
              </a:ext>
            </a:extLst>
          </p:cNvPr>
          <p:cNvSpPr txBox="1"/>
          <p:nvPr/>
        </p:nvSpPr>
        <p:spPr>
          <a:xfrm>
            <a:off x="7145951" y="1105360"/>
            <a:ext cx="271682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ko-KR" sz="1400" b="1" dirty="0">
                <a:solidFill>
                  <a:srgbClr val="203864"/>
                </a:solidFill>
                <a:effectLst/>
              </a:rPr>
              <a:t>Privacy &amp; Security Protection </a:t>
            </a:r>
            <a:endParaRPr lang="ko-KR" altLang="en-US" sz="1400" b="1" dirty="0">
              <a:solidFill>
                <a:srgbClr val="203864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A930792-CC6F-9CAB-2093-8A85113D5815}"/>
              </a:ext>
            </a:extLst>
          </p:cNvPr>
          <p:cNvSpPr txBox="1"/>
          <p:nvPr/>
        </p:nvSpPr>
        <p:spPr>
          <a:xfrm>
            <a:off x="5582712" y="3980329"/>
            <a:ext cx="608882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R" sz="1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We adopt a representative gradient inversion attack method in current distributed learning to reconstruct the raw training images.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" altLang="ko-KR" sz="14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R" sz="1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We can observe that for the model-based method, the raw images can be recovered after epochs.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" altLang="ko-KR" sz="14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R" sz="1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for the prompt-based scenarios, the reconstructed images closely resemble white noise images, thereby indicating that the sharing of prompts can still uphold privacy and security protection.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R" altLang="en-US" sz="14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101730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383655" y="2959100"/>
            <a:ext cx="5426075" cy="1558925"/>
          </a:xfrm>
        </p:spPr>
        <p:txBody>
          <a:bodyPr/>
          <a:lstStyle/>
          <a:p>
            <a:pPr marL="0" indent="0" algn="r">
              <a:buNone/>
            </a:pPr>
            <a:r>
              <a:rPr lang="en-US" altLang="ko-KR" sz="2800" b="1" dirty="0">
                <a:solidFill>
                  <a:schemeClr val="bg1"/>
                </a:solidFill>
              </a:rPr>
              <a:t>HECAS</a:t>
            </a:r>
          </a:p>
          <a:p>
            <a:pPr marL="0" indent="0" algn="r">
              <a:buNone/>
            </a:pPr>
            <a:r>
              <a:rPr lang="en-US" altLang="ko-KR" sz="2800" b="1" dirty="0">
                <a:solidFill>
                  <a:schemeClr val="bg1"/>
                </a:solidFill>
              </a:rPr>
              <a:t>sichoi</a:t>
            </a:r>
            <a:r>
              <a:rPr lang="en-US" altLang="ko-KR" b="1" dirty="0">
                <a:solidFill>
                  <a:schemeClr val="bg1"/>
                </a:solidFill>
              </a:rPr>
              <a:t>@hecas.co.kr</a:t>
            </a:r>
          </a:p>
          <a:p>
            <a:pPr marL="0" indent="0" algn="r">
              <a:buNone/>
            </a:pPr>
            <a:r>
              <a:rPr lang="en-US" altLang="ko-KR" b="1" dirty="0">
                <a:solidFill>
                  <a:schemeClr val="bg1"/>
                </a:solidFill>
              </a:rPr>
              <a:t> www.hecaslab.com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2495550" y="1556793"/>
            <a:ext cx="7200900" cy="1457325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  <a:defRPr/>
            </a:pPr>
            <a:r>
              <a:rPr lang="en-US" altLang="ko-KR" sz="3600" dirty="0">
                <a:latin typeface="HY헤드라인M" pitchFamily="18" charset="-127"/>
                <a:ea typeface="HY헤드라인M" pitchFamily="18" charset="-127"/>
              </a:rPr>
              <a:t>Thank you</a:t>
            </a:r>
            <a:br>
              <a:rPr lang="en-US" altLang="ko-KR" sz="3600" dirty="0">
                <a:latin typeface="HY헤드라인M" pitchFamily="18" charset="-127"/>
                <a:ea typeface="HY헤드라인M" pitchFamily="18" charset="-127"/>
              </a:rPr>
            </a:br>
            <a:r>
              <a:rPr lang="en-US" altLang="ko-KR" sz="2800" dirty="0">
                <a:latin typeface="HY헤드라인M" pitchFamily="18" charset="-127"/>
                <a:ea typeface="HY헤드라인M" pitchFamily="18" charset="-127"/>
              </a:rPr>
              <a:t>- End of Document-</a:t>
            </a:r>
            <a:endParaRPr lang="ko-KR" altLang="en-US" sz="1800" b="0" dirty="0">
              <a:latin typeface="궁서체" pitchFamily="17" charset="-127"/>
              <a:ea typeface="궁서체" pitchFamily="17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457393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Introduction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4042" y="1081690"/>
            <a:ext cx="11524557" cy="5090035"/>
          </a:xfrm>
        </p:spPr>
        <p:txBody>
          <a:bodyPr>
            <a:normAutofit/>
          </a:bodyPr>
          <a:lstStyle/>
          <a:p>
            <a:r>
              <a:rPr lang="en" altLang="ko-Kore-KR" dirty="0">
                <a:effectLst/>
              </a:rPr>
              <a:t>In this paper, we propose a brand-new FL framework, </a:t>
            </a:r>
            <a:r>
              <a:rPr lang="en" altLang="ko-Kore-KR" b="1" dirty="0">
                <a:solidFill>
                  <a:srgbClr val="5274B1"/>
                </a:solidFill>
                <a:effectLst/>
              </a:rPr>
              <a:t>PROMPTFL</a:t>
            </a:r>
            <a:r>
              <a:rPr lang="en" altLang="ko-Kore-KR" dirty="0">
                <a:effectLst/>
              </a:rPr>
              <a:t>, that </a:t>
            </a:r>
            <a:r>
              <a:rPr lang="en" altLang="ko-Kore-KR" dirty="0">
                <a:solidFill>
                  <a:srgbClr val="5274B1"/>
                </a:solidFill>
                <a:effectLst/>
              </a:rPr>
              <a:t>replaces the federated model training with the federated prompt training</a:t>
            </a:r>
            <a:r>
              <a:rPr lang="en-US" altLang="ko-KR" dirty="0">
                <a:solidFill>
                  <a:srgbClr val="5274B1"/>
                </a:solidFill>
                <a:effectLst/>
              </a:rPr>
              <a:t>.</a:t>
            </a:r>
            <a:br>
              <a:rPr lang="en-US" altLang="ko-KR" dirty="0">
                <a:solidFill>
                  <a:srgbClr val="5274B1"/>
                </a:solidFill>
                <a:effectLst/>
              </a:rPr>
            </a:br>
            <a:endParaRPr lang="en-US" altLang="ko-KR" dirty="0">
              <a:solidFill>
                <a:srgbClr val="5274B1"/>
              </a:solidFill>
              <a:effectLst/>
            </a:endParaRPr>
          </a:p>
          <a:p>
            <a:pPr lvl="1">
              <a:buFont typeface="Wingdings" pitchFamily="2" charset="2"/>
              <a:buChar char="§"/>
            </a:pPr>
            <a:r>
              <a:rPr lang="en" altLang="ko-Kore-KR" sz="2000" b="1" dirty="0">
                <a:solidFill>
                  <a:srgbClr val="5274B1"/>
                </a:solidFill>
              </a:rPr>
              <a:t>Foundation Model(</a:t>
            </a:r>
            <a:r>
              <a:rPr lang="en" altLang="ko-Kore-KR" sz="2000" b="1" dirty="0">
                <a:solidFill>
                  <a:srgbClr val="5274B1"/>
                </a:solidFill>
                <a:effectLst/>
              </a:rPr>
              <a:t>FM)</a:t>
            </a:r>
            <a:r>
              <a:rPr lang="en" altLang="ko-Kore-KR" sz="2000" dirty="0">
                <a:effectLst/>
              </a:rPr>
              <a:t> refers to large neural model that trained on large scale data and </a:t>
            </a:r>
            <a:br>
              <a:rPr lang="en" altLang="ko-Kore-KR" sz="2000" dirty="0">
                <a:effectLst/>
              </a:rPr>
            </a:br>
            <a:r>
              <a:rPr lang="en" altLang="ko-Kore-KR" sz="2000" dirty="0">
                <a:effectLst/>
              </a:rPr>
              <a:t>has strong adaptation capability for various downstream tasks. </a:t>
            </a:r>
            <a:br>
              <a:rPr lang="en" altLang="ko-Kore-KR" sz="2000" dirty="0">
                <a:effectLst/>
              </a:rPr>
            </a:br>
            <a:endParaRPr lang="en" altLang="ko-Kore-KR" sz="2000" dirty="0">
              <a:solidFill>
                <a:srgbClr val="5274B1"/>
              </a:solidFill>
            </a:endParaRPr>
          </a:p>
          <a:p>
            <a:pPr lvl="1">
              <a:buFont typeface="Wingdings" pitchFamily="2" charset="2"/>
              <a:buChar char="§"/>
            </a:pPr>
            <a:r>
              <a:rPr lang="en" altLang="ko-Kore-KR" sz="2000" dirty="0">
                <a:effectLst/>
              </a:rPr>
              <a:t>let federated </a:t>
            </a:r>
            <a:r>
              <a:rPr lang="en-US" altLang="ko-Kore-KR" sz="2000" dirty="0"/>
              <a:t>Clients </a:t>
            </a:r>
            <a:r>
              <a:rPr lang="en" altLang="ko-Kore-KR" sz="2000" dirty="0">
                <a:solidFill>
                  <a:srgbClr val="5274B1"/>
                </a:solidFill>
                <a:effectLst/>
              </a:rPr>
              <a:t>train prompts instead of a shared model</a:t>
            </a:r>
            <a:r>
              <a:rPr lang="en" altLang="ko-Kore-KR" sz="2000" dirty="0">
                <a:effectLst/>
              </a:rPr>
              <a:t>, to simultaneously </a:t>
            </a:r>
            <a:br>
              <a:rPr lang="en" altLang="ko-Kore-KR" sz="2000" dirty="0">
                <a:effectLst/>
              </a:rPr>
            </a:br>
            <a:r>
              <a:rPr lang="en" altLang="ko-Kore-KR" sz="2000" dirty="0">
                <a:effectLst/>
              </a:rPr>
              <a:t>achieve the </a:t>
            </a:r>
            <a:r>
              <a:rPr lang="en" altLang="ko-Kore-KR" sz="2000" dirty="0">
                <a:solidFill>
                  <a:srgbClr val="5274B1"/>
                </a:solidFill>
                <a:effectLst/>
              </a:rPr>
              <a:t>efficient global aggregation and local training </a:t>
            </a:r>
            <a:r>
              <a:rPr lang="en" altLang="ko-Kore-KR" sz="2000" dirty="0">
                <a:effectLst/>
              </a:rPr>
              <a:t>on insufficient data by exploiting the power of foundation models (FM) in a distributed way. </a:t>
            </a:r>
          </a:p>
          <a:p>
            <a:pPr marL="457200" lvl="1" indent="0">
              <a:buNone/>
            </a:pPr>
            <a:endParaRPr lang="en" altLang="ko-Kore-KR" sz="2000" dirty="0"/>
          </a:p>
          <a:p>
            <a:r>
              <a:rPr lang="en" altLang="ko-Kore-KR" dirty="0">
                <a:effectLst/>
              </a:rPr>
              <a:t>Since PROMPTFL </a:t>
            </a:r>
            <a:r>
              <a:rPr lang="en" altLang="ko-Kore-KR" dirty="0">
                <a:solidFill>
                  <a:srgbClr val="5274B1"/>
                </a:solidFill>
                <a:effectLst/>
              </a:rPr>
              <a:t>only needs to update the prompts</a:t>
            </a:r>
            <a:r>
              <a:rPr lang="en" altLang="ko-Kore-KR" dirty="0">
                <a:effectLst/>
              </a:rPr>
              <a:t> instead of the whole model, both the local training and the global aggregation can be significantly accelerated. </a:t>
            </a:r>
            <a:endParaRPr lang="en" altLang="ko-Kore-KR" dirty="0"/>
          </a:p>
          <a:p>
            <a:pPr marL="0" indent="0">
              <a:buNone/>
            </a:pPr>
            <a:br>
              <a:rPr lang="en" altLang="ko-Kore-KR" dirty="0">
                <a:effectLst/>
              </a:rPr>
            </a:br>
            <a:endParaRPr lang="en" altLang="ko-Kore-KR" dirty="0"/>
          </a:p>
          <a:p>
            <a:endParaRPr lang="en" altLang="ko-Kore-KR" dirty="0"/>
          </a:p>
        </p:txBody>
      </p:sp>
    </p:spTree>
    <p:extLst>
      <p:ext uri="{BB962C8B-B14F-4D97-AF65-F5344CB8AC3E}">
        <p14:creationId xmlns:p14="http://schemas.microsoft.com/office/powerpoint/2010/main" val="42267940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Contribution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32249" y="1145020"/>
            <a:ext cx="11538078" cy="5090035"/>
          </a:xfrm>
        </p:spPr>
        <p:txBody>
          <a:bodyPr>
            <a:normAutofit/>
          </a:bodyPr>
          <a:lstStyle/>
          <a:p>
            <a:r>
              <a:rPr lang="en" altLang="ko-Kore-KR" dirty="0">
                <a:effectLst/>
              </a:rPr>
              <a:t>We demonstrate the </a:t>
            </a:r>
            <a:r>
              <a:rPr lang="en" altLang="ko-Kore-KR" b="1" dirty="0">
                <a:solidFill>
                  <a:srgbClr val="5274B1"/>
                </a:solidFill>
                <a:effectLst/>
              </a:rPr>
              <a:t>feasibility</a:t>
            </a:r>
            <a:r>
              <a:rPr lang="en" altLang="ko-Kore-KR" dirty="0">
                <a:effectLst/>
              </a:rPr>
              <a:t> of the system </a:t>
            </a:r>
            <a:r>
              <a:rPr lang="en" altLang="ko-Kore-KR" dirty="0">
                <a:solidFill>
                  <a:srgbClr val="5274B1"/>
                </a:solidFill>
                <a:effectLst/>
              </a:rPr>
              <a:t>in terms of overhead in communication, </a:t>
            </a:r>
            <a:br>
              <a:rPr lang="en" altLang="ko-Kore-KR" dirty="0">
                <a:solidFill>
                  <a:srgbClr val="5274B1"/>
                </a:solidFill>
                <a:effectLst/>
              </a:rPr>
            </a:br>
            <a:r>
              <a:rPr lang="en" altLang="ko-Kore-KR" dirty="0">
                <a:solidFill>
                  <a:srgbClr val="5274B1"/>
                </a:solidFill>
                <a:effectLst/>
              </a:rPr>
              <a:t>training, and inference dimensions. </a:t>
            </a:r>
            <a:br>
              <a:rPr lang="en" altLang="ko-Kore-KR" dirty="0">
                <a:solidFill>
                  <a:srgbClr val="5274B1"/>
                </a:solidFill>
                <a:effectLst/>
              </a:rPr>
            </a:br>
            <a:endParaRPr lang="en" altLang="ko-Kore-KR" dirty="0"/>
          </a:p>
          <a:p>
            <a:r>
              <a:rPr lang="en" altLang="ko-Kore-KR" dirty="0">
                <a:effectLst/>
              </a:rPr>
              <a:t>We evaluate the </a:t>
            </a:r>
            <a:r>
              <a:rPr lang="en" altLang="ko-Kore-KR" dirty="0">
                <a:solidFill>
                  <a:srgbClr val="5274B1"/>
                </a:solidFill>
                <a:effectLst/>
              </a:rPr>
              <a:t>generalization and personalization ability of </a:t>
            </a:r>
            <a:r>
              <a:rPr lang="en" altLang="ko-Kore-KR" b="1" dirty="0">
                <a:solidFill>
                  <a:srgbClr val="5274B1"/>
                </a:solidFill>
                <a:effectLst/>
              </a:rPr>
              <a:t>PROMPTFL</a:t>
            </a:r>
            <a:r>
              <a:rPr lang="en" altLang="ko-Kore-KR" dirty="0">
                <a:effectLst/>
              </a:rPr>
              <a:t> and observe </a:t>
            </a:r>
            <a:br>
              <a:rPr lang="en" altLang="ko-Kore-KR" dirty="0">
                <a:effectLst/>
              </a:rPr>
            </a:br>
            <a:r>
              <a:rPr lang="en" altLang="ko-Kore-KR" b="1" dirty="0">
                <a:solidFill>
                  <a:srgbClr val="5274B1"/>
                </a:solidFill>
                <a:effectLst/>
              </a:rPr>
              <a:t>competitive performance </a:t>
            </a:r>
            <a:r>
              <a:rPr lang="en" altLang="ko-Kore-KR" dirty="0">
                <a:effectLst/>
              </a:rPr>
              <a:t>against strong FL baselines even in the </a:t>
            </a:r>
            <a:r>
              <a:rPr lang="en" altLang="ko-Kore-KR" dirty="0">
                <a:solidFill>
                  <a:srgbClr val="5274B1"/>
                </a:solidFill>
                <a:effectLst/>
              </a:rPr>
              <a:t>heterogeneous environment</a:t>
            </a:r>
            <a:r>
              <a:rPr lang="en" altLang="ko-Kore-KR" dirty="0">
                <a:effectLst/>
              </a:rPr>
              <a:t>.</a:t>
            </a:r>
          </a:p>
          <a:p>
            <a:pPr marL="0" indent="0">
              <a:buNone/>
            </a:pPr>
            <a:endParaRPr lang="en" altLang="ko-Kore-KR" dirty="0">
              <a:effectLst/>
            </a:endParaRPr>
          </a:p>
          <a:p>
            <a:r>
              <a:rPr lang="en" altLang="ko-Kore-KR" dirty="0">
                <a:effectLst/>
              </a:rPr>
              <a:t>We show that </a:t>
            </a:r>
            <a:r>
              <a:rPr lang="en" altLang="ko-Kore-KR" dirty="0">
                <a:solidFill>
                  <a:srgbClr val="5274B1"/>
                </a:solidFill>
                <a:effectLst/>
              </a:rPr>
              <a:t>PROMPTFL </a:t>
            </a:r>
            <a:r>
              <a:rPr lang="en" altLang="ko-Kore-KR" b="1" dirty="0">
                <a:solidFill>
                  <a:srgbClr val="5274B1"/>
                </a:solidFill>
                <a:effectLst/>
              </a:rPr>
              <a:t>keeps</a:t>
            </a:r>
            <a:r>
              <a:rPr lang="en" altLang="ko-Kore-KR" dirty="0">
                <a:solidFill>
                  <a:srgbClr val="5274B1"/>
                </a:solidFill>
                <a:effectLst/>
              </a:rPr>
              <a:t> data on each device </a:t>
            </a:r>
            <a:r>
              <a:rPr lang="en" altLang="ko-Kore-KR" b="1" dirty="0">
                <a:solidFill>
                  <a:srgbClr val="5274B1"/>
                </a:solidFill>
                <a:effectLst/>
              </a:rPr>
              <a:t>private</a:t>
            </a:r>
            <a:r>
              <a:rPr lang="en" altLang="ko-Kore-KR" dirty="0">
                <a:effectLst/>
              </a:rPr>
              <a:t>, aiming to learn global prompts updated only by communicating gradients rather than the data itself, and </a:t>
            </a:r>
            <a:r>
              <a:rPr lang="en" altLang="ko-Kore-KR" dirty="0">
                <a:solidFill>
                  <a:srgbClr val="5274B1"/>
                </a:solidFill>
                <a:effectLst/>
              </a:rPr>
              <a:t>thus not less </a:t>
            </a:r>
            <a:br>
              <a:rPr lang="en" altLang="ko-Kore-KR" dirty="0">
                <a:solidFill>
                  <a:srgbClr val="5274B1"/>
                </a:solidFill>
                <a:effectLst/>
              </a:rPr>
            </a:br>
            <a:r>
              <a:rPr lang="en" altLang="ko-Kore-KR" dirty="0">
                <a:solidFill>
                  <a:srgbClr val="5274B1"/>
                </a:solidFill>
                <a:effectLst/>
              </a:rPr>
              <a:t>private than FL. </a:t>
            </a:r>
            <a:endParaRPr lang="en" altLang="ko-Kore-KR" dirty="0">
              <a:solidFill>
                <a:srgbClr val="5274B1"/>
              </a:solidFill>
            </a:endParaRPr>
          </a:p>
          <a:p>
            <a:pPr marL="0" indent="0">
              <a:buNone/>
            </a:pPr>
            <a:br>
              <a:rPr lang="en" altLang="ko-Kore-KR" dirty="0">
                <a:effectLst/>
              </a:rPr>
            </a:br>
            <a:endParaRPr lang="en" altLang="ko-Kore-KR" dirty="0"/>
          </a:p>
          <a:p>
            <a:endParaRPr lang="en" altLang="ko-Kore-KR" dirty="0"/>
          </a:p>
          <a:p>
            <a:endParaRPr lang="en" altLang="ko-Kore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918729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1102" y="414244"/>
            <a:ext cx="11050438" cy="514769"/>
          </a:xfrm>
        </p:spPr>
        <p:txBody>
          <a:bodyPr/>
          <a:lstStyle/>
          <a:p>
            <a:r>
              <a:rPr lang="en" altLang="ko-KR" dirty="0"/>
              <a:t>PRELIMINARIES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Federated Learning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1102" y="1158875"/>
            <a:ext cx="11050438" cy="5090035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141413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T</a:t>
            </a:r>
            <a:r>
              <a:rPr lang="en" altLang="ko-KR" dirty="0">
                <a:solidFill>
                  <a:srgbClr val="141413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he federated server </a:t>
            </a:r>
            <a:r>
              <a:rPr lang="en" altLang="ko-KR" dirty="0">
                <a:solidFill>
                  <a:srgbClr val="5274B1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initially sends global model parameters </a:t>
            </a:r>
            <a:r>
              <a:rPr lang="en" altLang="ko-KR" dirty="0">
                <a:solidFill>
                  <a:srgbClr val="141413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to each client. After </a:t>
            </a:r>
            <a:r>
              <a:rPr lang="en" altLang="ko-KR" dirty="0">
                <a:solidFill>
                  <a:srgbClr val="5274B1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training with local data</a:t>
            </a:r>
            <a:r>
              <a:rPr lang="en" altLang="ko-KR" dirty="0">
                <a:solidFill>
                  <a:srgbClr val="141413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 the participants </a:t>
            </a:r>
            <a:r>
              <a:rPr lang="en" altLang="ko-KR" dirty="0">
                <a:solidFill>
                  <a:srgbClr val="5274B1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are only required to share gradients</a:t>
            </a:r>
            <a:r>
              <a:rPr lang="en" altLang="ko-KR" dirty="0">
                <a:solidFill>
                  <a:srgbClr val="141413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for model updates. Then the server </a:t>
            </a:r>
            <a:r>
              <a:rPr lang="en" altLang="ko-KR" dirty="0">
                <a:solidFill>
                  <a:srgbClr val="5274B1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aggregates the gradients </a:t>
            </a:r>
            <a:r>
              <a:rPr lang="en" altLang="ko-KR" dirty="0">
                <a:solidFill>
                  <a:srgbClr val="141413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and </a:t>
            </a:r>
            <a:r>
              <a:rPr lang="en" altLang="ko-KR" dirty="0">
                <a:solidFill>
                  <a:srgbClr val="5274B1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transmits the updated model </a:t>
            </a:r>
            <a:r>
              <a:rPr lang="en" altLang="ko-KR" dirty="0">
                <a:solidFill>
                  <a:srgbClr val="141413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back to each client.</a:t>
            </a:r>
          </a:p>
          <a:p>
            <a:r>
              <a:rPr lang="en" altLang="ko-KR" dirty="0">
                <a:solidFill>
                  <a:srgbClr val="141413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To address the challenge of </a:t>
            </a:r>
            <a:r>
              <a:rPr lang="en" altLang="ko-KR" dirty="0">
                <a:solidFill>
                  <a:srgbClr val="5274B1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lack of sufficient data for individual users</a:t>
            </a:r>
            <a:r>
              <a:rPr lang="en" altLang="ko-KR" dirty="0">
                <a:solidFill>
                  <a:srgbClr val="141413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 federated learning of data across multiple privacy spheres has become a popular framework.</a:t>
            </a:r>
          </a:p>
          <a:p>
            <a:endParaRPr lang="en" altLang="ko-KR" dirty="0">
              <a:solidFill>
                <a:srgbClr val="141413"/>
              </a:solidFill>
              <a:effectLst/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endParaRPr lang="en" altLang="ko-KR" dirty="0">
              <a:solidFill>
                <a:srgbClr val="141413"/>
              </a:solidFill>
              <a:effectLst/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endParaRPr lang="ko-KR" altLang="en-US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FCA89A9-9E2E-35FE-CD1A-35AE3F64CE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5855" y="2719552"/>
            <a:ext cx="7614692" cy="372420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E2739E2-A4AF-1908-4ABA-A8C2C5901CD5}"/>
              </a:ext>
            </a:extLst>
          </p:cNvPr>
          <p:cNvSpPr txBox="1"/>
          <p:nvPr/>
        </p:nvSpPr>
        <p:spPr>
          <a:xfrm>
            <a:off x="2225855" y="6443756"/>
            <a:ext cx="692653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800" dirty="0"/>
              <a:t>그림 출처</a:t>
            </a:r>
            <a:r>
              <a:rPr lang="en-US" altLang="ko-KR" sz="800" dirty="0"/>
              <a:t>:</a:t>
            </a:r>
            <a:r>
              <a:rPr lang="ko-KR" altLang="en-US" sz="800" dirty="0"/>
              <a:t> </a:t>
            </a:r>
            <a:r>
              <a:rPr lang="en" altLang="ko-KR" sz="800" dirty="0" err="1"/>
              <a:t>Kairouz</a:t>
            </a:r>
            <a:r>
              <a:rPr lang="en" altLang="ko-KR" sz="800" dirty="0"/>
              <a:t>, Peter, et al. "Advances and Open Problems in Federated Learning." *Proceedings of the IEEE*, vol. 109, no. 5, 2021, pp. 1-19, https://</a:t>
            </a:r>
            <a:r>
              <a:rPr lang="en" altLang="ko-KR" sz="800" dirty="0" err="1"/>
              <a:t>ieeexplore.ieee.org</a:t>
            </a:r>
            <a:r>
              <a:rPr lang="en" altLang="ko-KR" sz="800" dirty="0"/>
              <a:t>/document/9220780.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9764457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ko-KR" dirty="0"/>
              <a:t>PRELIMINARIES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Foundation Model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1102" y="1154852"/>
            <a:ext cx="11050438" cy="5090035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141413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M</a:t>
            </a:r>
            <a:r>
              <a:rPr lang="en" altLang="ko-KR" dirty="0" err="1">
                <a:solidFill>
                  <a:srgbClr val="141413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odels</a:t>
            </a:r>
            <a:r>
              <a:rPr lang="en" altLang="ko-KR" dirty="0">
                <a:solidFill>
                  <a:srgbClr val="141413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" altLang="ko-KR" dirty="0">
                <a:solidFill>
                  <a:srgbClr val="5274B1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trained on broad data using self-supervision </a:t>
            </a:r>
            <a:r>
              <a:rPr lang="en" altLang="ko-KR" dirty="0">
                <a:solidFill>
                  <a:srgbClr val="141413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at scale that can be adapted to a wide range of </a:t>
            </a:r>
            <a:r>
              <a:rPr lang="en" altLang="ko-KR" dirty="0">
                <a:solidFill>
                  <a:srgbClr val="5274B1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downstream tasks. </a:t>
            </a:r>
            <a:r>
              <a:rPr lang="en" altLang="ko-KR" dirty="0">
                <a:solidFill>
                  <a:srgbClr val="141413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(e.g., BERT, GPT-3, CLIP, DALL-E·2)</a:t>
            </a:r>
          </a:p>
          <a:p>
            <a:pPr marL="0" indent="0">
              <a:buNone/>
            </a:pPr>
            <a:endParaRPr lang="en" altLang="ko-KR" dirty="0">
              <a:solidFill>
                <a:srgbClr val="141413"/>
              </a:solidFill>
              <a:effectLst/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lang="en" altLang="ko-KR" dirty="0">
                <a:solidFill>
                  <a:srgbClr val="141413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CLIP: Contrastive Language-Image Pre-Training (CLIP) is a neural network </a:t>
            </a:r>
            <a:r>
              <a:rPr lang="en" altLang="ko-KR" dirty="0">
                <a:solidFill>
                  <a:srgbClr val="5274B1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trained on hundreds of millions of (image, caption) pairs</a:t>
            </a:r>
            <a:r>
              <a:rPr lang="en" altLang="ko-KR" dirty="0">
                <a:solidFill>
                  <a:srgbClr val="5274B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</a:t>
            </a:r>
          </a:p>
          <a:p>
            <a:pPr marL="0" indent="0">
              <a:buNone/>
            </a:pPr>
            <a:endParaRPr lang="en" altLang="ko-KR" dirty="0">
              <a:solidFill>
                <a:srgbClr val="0000FF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lang="en" altLang="ko-KR" dirty="0">
                <a:solidFill>
                  <a:srgbClr val="141413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CLIP </a:t>
            </a:r>
            <a:r>
              <a:rPr lang="en" altLang="ko-KR" dirty="0">
                <a:solidFill>
                  <a:srgbClr val="5274B1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extends the knowledge</a:t>
            </a:r>
            <a:r>
              <a:rPr lang="en" altLang="ko-KR" dirty="0">
                <a:solidFill>
                  <a:srgbClr val="141413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of classification models to a wider range of things by </a:t>
            </a:r>
            <a:r>
              <a:rPr lang="en" altLang="ko-KR" dirty="0">
                <a:solidFill>
                  <a:srgbClr val="5274B1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leveraging semantic information in text.</a:t>
            </a:r>
            <a:r>
              <a:rPr lang="en" altLang="ko-KR" dirty="0">
                <a:solidFill>
                  <a:srgbClr val="141413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CLIP works by </a:t>
            </a:r>
            <a:r>
              <a:rPr lang="en" altLang="ko-KR" dirty="0">
                <a:solidFill>
                  <a:srgbClr val="5274B1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understanding the meaning of the classes</a:t>
            </a:r>
            <a:r>
              <a:rPr lang="en" altLang="ko-KR" dirty="0">
                <a:solidFill>
                  <a:srgbClr val="141413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 </a:t>
            </a:r>
          </a:p>
          <a:p>
            <a:endParaRPr lang="en" altLang="ko-KR" dirty="0">
              <a:solidFill>
                <a:srgbClr val="141413"/>
              </a:solidFill>
              <a:effectLst/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endParaRPr lang="en" altLang="ko-KR" dirty="0">
              <a:solidFill>
                <a:srgbClr val="141413"/>
              </a:solidFill>
              <a:effectLst/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endParaRPr lang="en" altLang="ko-KR" dirty="0">
              <a:solidFill>
                <a:srgbClr val="141413"/>
              </a:solidFill>
              <a:effectLst/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endParaRPr lang="en" altLang="ko-KR" dirty="0">
              <a:solidFill>
                <a:srgbClr val="141413"/>
              </a:solidFill>
              <a:effectLst/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endParaRPr lang="ko-KR" altLang="en-US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974469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ko-KR" dirty="0"/>
              <a:t>PRELIMINARIES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CLIP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73CA629-8CC0-8599-AD22-38D64473D2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630" y="1357628"/>
            <a:ext cx="5527315" cy="389646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8A6C163-FB91-F159-BDE8-0F4BC3E220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6478" y="1357628"/>
            <a:ext cx="5379027" cy="408617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A214124-A94C-34D3-E1CF-52D9C5B065A0}"/>
              </a:ext>
            </a:extLst>
          </p:cNvPr>
          <p:cNvSpPr txBox="1"/>
          <p:nvPr/>
        </p:nvSpPr>
        <p:spPr>
          <a:xfrm>
            <a:off x="447006" y="5608715"/>
            <a:ext cx="610292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/>
              <a:t>출처</a:t>
            </a:r>
            <a:r>
              <a:rPr lang="en-US" altLang="ko-KR" sz="1000" dirty="0"/>
              <a:t>:</a:t>
            </a:r>
            <a:r>
              <a:rPr lang="ko-KR" altLang="en-US" sz="1000" dirty="0"/>
              <a:t> </a:t>
            </a:r>
            <a:r>
              <a:rPr lang="en" altLang="ko-KR" sz="1000" dirty="0">
                <a:hlinkClick r:id="rId5"/>
              </a:rPr>
              <a:t>https://openai.com/index/clip/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1467951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ko-KR" dirty="0"/>
              <a:t>PROMPT-BASED FEDERATED LEARNING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1102" y="1158875"/>
            <a:ext cx="11050438" cy="5090035"/>
          </a:xfrm>
        </p:spPr>
        <p:txBody>
          <a:bodyPr>
            <a:normAutofit/>
          </a:bodyPr>
          <a:lstStyle/>
          <a:p>
            <a:r>
              <a:rPr lang="en" altLang="ko-KR" dirty="0">
                <a:solidFill>
                  <a:srgbClr val="141413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We hypothesize that an </a:t>
            </a:r>
            <a:r>
              <a:rPr lang="en" altLang="ko-KR" dirty="0">
                <a:solidFill>
                  <a:srgbClr val="5274B1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off-the-shelf public CLIP-like model</a:t>
            </a:r>
            <a:r>
              <a:rPr lang="ko-KR" altLang="en-US" dirty="0">
                <a:solidFill>
                  <a:srgbClr val="5274B1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" altLang="ko-KR" dirty="0">
                <a:solidFill>
                  <a:srgbClr val="5274B1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is shipped to the user device. </a:t>
            </a:r>
          </a:p>
          <a:p>
            <a:pPr marL="0" indent="0">
              <a:buNone/>
            </a:pPr>
            <a:endParaRPr lang="en" altLang="ko-KR" dirty="0">
              <a:solidFill>
                <a:srgbClr val="5274B1"/>
              </a:solidFill>
              <a:effectLst/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lang="en" altLang="ko-KR" dirty="0">
                <a:solidFill>
                  <a:srgbClr val="141413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The CLIP-like model is a powerful</a:t>
            </a:r>
            <a:r>
              <a:rPr lang="ko-KR" altLang="en-US" dirty="0">
                <a:solidFill>
                  <a:srgbClr val="141413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" altLang="ko-KR" dirty="0">
                <a:solidFill>
                  <a:srgbClr val="141413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image classifier that </a:t>
            </a:r>
            <a:r>
              <a:rPr lang="en" altLang="ko-KR" dirty="0">
                <a:solidFill>
                  <a:srgbClr val="5274B1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utilizes linguistic knowledge </a:t>
            </a:r>
            <a:r>
              <a:rPr lang="en" altLang="ko-KR" dirty="0">
                <a:solidFill>
                  <a:srgbClr val="141413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to classify</a:t>
            </a:r>
            <a:r>
              <a:rPr lang="ko-KR" altLang="en-US" dirty="0">
                <a:solidFill>
                  <a:srgbClr val="141413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" altLang="ko-KR" dirty="0">
                <a:solidFill>
                  <a:srgbClr val="141413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images. </a:t>
            </a:r>
          </a:p>
          <a:p>
            <a:pPr marL="0" indent="0">
              <a:buNone/>
            </a:pPr>
            <a:endParaRPr lang="en" altLang="ko-KR" dirty="0">
              <a:solidFill>
                <a:srgbClr val="141413"/>
              </a:solidFill>
              <a:effectLst/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lang="en" altLang="ko-KR" dirty="0">
                <a:solidFill>
                  <a:srgbClr val="141413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CLIP already </a:t>
            </a:r>
            <a:r>
              <a:rPr lang="en" altLang="ko-KR" dirty="0">
                <a:solidFill>
                  <a:srgbClr val="5274B1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knows a lot about the</a:t>
            </a:r>
            <a:r>
              <a:rPr lang="ko-KR" altLang="en-US" dirty="0">
                <a:solidFill>
                  <a:srgbClr val="5274B1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" altLang="ko-KR" dirty="0">
                <a:solidFill>
                  <a:srgbClr val="5274B1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content of images</a:t>
            </a:r>
            <a:r>
              <a:rPr lang="en" altLang="ko-KR" dirty="0">
                <a:solidFill>
                  <a:srgbClr val="141413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 Thus, </a:t>
            </a:r>
            <a:r>
              <a:rPr lang="en" altLang="ko-KR" dirty="0">
                <a:solidFill>
                  <a:srgbClr val="5274B1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only a few examples are demanded </a:t>
            </a:r>
            <a:r>
              <a:rPr lang="en" altLang="ko-KR" dirty="0">
                <a:solidFill>
                  <a:srgbClr val="141413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for</a:t>
            </a:r>
            <a:r>
              <a:rPr lang="ko-KR" altLang="en-US" dirty="0">
                <a:solidFill>
                  <a:srgbClr val="141413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" altLang="ko-KR" dirty="0">
                <a:solidFill>
                  <a:srgbClr val="141413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adaptation, other than the large number of labeled data we need</a:t>
            </a:r>
            <a:r>
              <a:rPr lang="ko-KR" altLang="en-US" dirty="0">
                <a:solidFill>
                  <a:srgbClr val="141413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" altLang="ko-KR" dirty="0">
                <a:solidFill>
                  <a:srgbClr val="141413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in the existing FL framework.</a:t>
            </a:r>
          </a:p>
          <a:p>
            <a:pPr marL="0" indent="0">
              <a:buNone/>
            </a:pPr>
            <a:endParaRPr lang="en" altLang="ko-KR" dirty="0">
              <a:solidFill>
                <a:srgbClr val="141413"/>
              </a:solidFill>
              <a:effectLst/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lang="en" altLang="ko-KR" dirty="0">
                <a:solidFill>
                  <a:srgbClr val="141413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  <a:cs typeface="Baloo Bhaijaan" panose="03080902040302020200" pitchFamily="66" charset="-78"/>
              </a:rPr>
              <a:t>But to unleash the power of CLIP</a:t>
            </a:r>
            <a:r>
              <a:rPr lang="ko-KR" altLang="en-US" dirty="0">
                <a:solidFill>
                  <a:srgbClr val="141413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  <a:cs typeface="Baloo Bhaijaan" panose="03080902040302020200" pitchFamily="66" charset="-78"/>
              </a:rPr>
              <a:t> </a:t>
            </a:r>
            <a:r>
              <a:rPr lang="en" altLang="ko-KR" dirty="0">
                <a:solidFill>
                  <a:srgbClr val="141413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  <a:cs typeface="Baloo Bhaijaan" panose="03080902040302020200" pitchFamily="66" charset="-78"/>
              </a:rPr>
              <a:t>in FL, we need to take advantage of something called </a:t>
            </a:r>
            <a:br>
              <a:rPr lang="en" altLang="ko-KR" dirty="0">
                <a:solidFill>
                  <a:srgbClr val="141413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  <a:cs typeface="Baloo Bhaijaan" panose="03080902040302020200" pitchFamily="66" charset="-78"/>
              </a:rPr>
            </a:br>
            <a:r>
              <a:rPr lang="en" altLang="ko-KR" dirty="0">
                <a:solidFill>
                  <a:srgbClr val="5274B1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  <a:cs typeface="Baloo Bhaijaan" panose="03080902040302020200" pitchFamily="66" charset="-78"/>
              </a:rPr>
              <a:t>prompt</a:t>
            </a:r>
            <a:r>
              <a:rPr lang="ko-KR" altLang="en-US" dirty="0">
                <a:solidFill>
                  <a:srgbClr val="5274B1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  <a:cs typeface="Baloo Bhaijaan" panose="03080902040302020200" pitchFamily="66" charset="-78"/>
              </a:rPr>
              <a:t> </a:t>
            </a:r>
            <a:r>
              <a:rPr lang="en" altLang="ko-KR" dirty="0">
                <a:solidFill>
                  <a:srgbClr val="5274B1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  <a:cs typeface="Baloo Bhaijaan" panose="03080902040302020200" pitchFamily="66" charset="-78"/>
              </a:rPr>
              <a:t>engineering </a:t>
            </a:r>
            <a:r>
              <a:rPr lang="en" altLang="ko-KR" dirty="0">
                <a:solidFill>
                  <a:srgbClr val="141413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  <a:cs typeface="Baloo Bhaijaan" panose="03080902040302020200" pitchFamily="66" charset="-78"/>
              </a:rPr>
              <a:t>that was mentioned in the preliminaries.</a:t>
            </a:r>
          </a:p>
          <a:p>
            <a:endParaRPr lang="en" altLang="ko-KR" dirty="0">
              <a:solidFill>
                <a:srgbClr val="141413"/>
              </a:solidFill>
              <a:effectLst/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endParaRPr lang="ko-KR" altLang="en-US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317794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ko-KR" dirty="0"/>
              <a:t>PROMPT-BASED FEDERATED LEARNING : </a:t>
            </a:r>
            <a:r>
              <a:rPr lang="en" altLang="ko-KR" dirty="0">
                <a:effectLst/>
              </a:rPr>
              <a:t>Prompt Engineering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1102" y="1158875"/>
            <a:ext cx="11050438" cy="5090035"/>
          </a:xfrm>
        </p:spPr>
        <p:txBody>
          <a:bodyPr>
            <a:normAutofit/>
          </a:bodyPr>
          <a:lstStyle/>
          <a:p>
            <a:r>
              <a:rPr lang="en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To utilize CLIP for certain tasks (e.g. image classification), the </a:t>
            </a:r>
            <a:r>
              <a:rPr lang="en" altLang="ko-KR" dirty="0">
                <a:solidFill>
                  <a:srgbClr val="5274B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class name </a:t>
            </a:r>
            <a:r>
              <a:rPr lang="en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must be expressed in a format that the </a:t>
            </a:r>
            <a:r>
              <a:rPr lang="en" altLang="ko-KR" dirty="0">
                <a:solidFill>
                  <a:srgbClr val="5274B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text encoder can understand.</a:t>
            </a:r>
          </a:p>
          <a:p>
            <a:r>
              <a:rPr lang="en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At this time, depending on </a:t>
            </a:r>
            <a:r>
              <a:rPr lang="en" altLang="ko-KR" dirty="0">
                <a:solidFill>
                  <a:srgbClr val="5274B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what prompt the text input is designed in</a:t>
            </a:r>
            <a:r>
              <a:rPr lang="en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 </a:t>
            </a:r>
            <a:r>
              <a:rPr lang="en" altLang="ko-KR" dirty="0">
                <a:solidFill>
                  <a:srgbClr val="5274B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the quality of the text embedding </a:t>
            </a:r>
            <a:r>
              <a:rPr lang="en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generated by CLIP varies, which in turn has a significant impact on </a:t>
            </a:r>
            <a:r>
              <a:rPr lang="en" altLang="ko-KR" dirty="0">
                <a:solidFill>
                  <a:srgbClr val="5274B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model performance.</a:t>
            </a:r>
          </a:p>
          <a:p>
            <a:r>
              <a:rPr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Prompt function: </a:t>
            </a:r>
          </a:p>
          <a:p>
            <a:endParaRPr lang="en-US" altLang="ko-KR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endParaRPr lang="en-US" altLang="ko-KR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457200" indent="-457200">
              <a:buAutoNum type="arabicPeriod"/>
            </a:pPr>
            <a:r>
              <a:rPr lang="en" altLang="ko-KR" sz="2200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Manual Prompting</a:t>
            </a:r>
          </a:p>
          <a:p>
            <a:r>
              <a:rPr lang="en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Manual Prompting is a method where </a:t>
            </a:r>
            <a:r>
              <a:rPr lang="en" altLang="ko-KR" dirty="0">
                <a:solidFill>
                  <a:srgbClr val="5274B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a person directly designs </a:t>
            </a:r>
            <a:r>
              <a:rPr lang="en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a text prompt template suitable for a specific task, </a:t>
            </a:r>
            <a:r>
              <a:rPr lang="en" altLang="ko-KR" dirty="0">
                <a:solidFill>
                  <a:srgbClr val="5274B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based on human introspection.</a:t>
            </a:r>
            <a:r>
              <a:rPr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" altLang="ko-KR" dirty="0">
                <a:solidFill>
                  <a:srgbClr val="141413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Like</a:t>
            </a:r>
            <a:r>
              <a:rPr lang="ko-KR" altLang="en-US" dirty="0">
                <a:solidFill>
                  <a:srgbClr val="141413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" altLang="ko-KR" dirty="0">
                <a:solidFill>
                  <a:srgbClr val="141413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“picture of [class]” or </a:t>
            </a:r>
            <a:r>
              <a:rPr lang="en" altLang="ko-KR" dirty="0">
                <a:solidFill>
                  <a:srgbClr val="0E0E0E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＂</a:t>
            </a:r>
            <a:r>
              <a:rPr lang="en-US" altLang="ko-KR" dirty="0">
                <a:solidFill>
                  <a:srgbClr val="0E0E0E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a</a:t>
            </a:r>
            <a:r>
              <a:rPr lang="en" altLang="ko-KR" dirty="0">
                <a:solidFill>
                  <a:srgbClr val="141413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picture of [class]”</a:t>
            </a:r>
            <a:r>
              <a:rPr lang="en-US" altLang="ko-KR" dirty="0">
                <a:solidFill>
                  <a:srgbClr val="141413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</a:t>
            </a:r>
          </a:p>
          <a:p>
            <a:r>
              <a:rPr lang="en" altLang="ko-KR" dirty="0"/>
              <a:t>Limitations</a:t>
            </a:r>
            <a:r>
              <a:rPr lang="en-US" altLang="ko-KR" dirty="0">
                <a:solidFill>
                  <a:srgbClr val="141413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:</a:t>
            </a:r>
            <a:r>
              <a:rPr lang="ko-KR" altLang="en-US" dirty="0">
                <a:solidFill>
                  <a:srgbClr val="141413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" altLang="ko-KR" dirty="0"/>
              <a:t>Lack of efficiency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" altLang="ko-KR" dirty="0"/>
              <a:t>Difficulties in optimization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" altLang="ko-KR" dirty="0"/>
              <a:t>Difficulty generalizing the task</a:t>
            </a:r>
            <a:r>
              <a:rPr lang="en-US" altLang="ko-KR" dirty="0"/>
              <a:t>.</a:t>
            </a:r>
            <a:endParaRPr lang="en-US" altLang="ko-KR" dirty="0">
              <a:solidFill>
                <a:srgbClr val="141413"/>
              </a:solidFill>
              <a:effectLst/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endParaRPr lang="en" altLang="ko-KR" dirty="0">
              <a:solidFill>
                <a:srgbClr val="141413"/>
              </a:solidFill>
              <a:effectLst/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0" indent="0">
              <a:buNone/>
            </a:pPr>
            <a:endParaRPr lang="ko-KR" altLang="en-US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8464859-3E2F-4C15-4913-0C916A4777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3480" y="2587071"/>
            <a:ext cx="3052520" cy="608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318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16214</TotalTime>
  <Pages>23</Pages>
  <Words>4468</Words>
  <Characters>0</Characters>
  <Application>Microsoft Macintosh PowerPoint</Application>
  <DocSecurity>0</DocSecurity>
  <PresentationFormat>와이드스크린</PresentationFormat>
  <Lines>0</Lines>
  <Paragraphs>357</Paragraphs>
  <Slides>26</Slides>
  <Notes>24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9" baseType="lpstr">
      <vt:lpstr>.AppleSystemUIFont</vt:lpstr>
      <vt:lpstr>.AppleSystemUIFontMonospaced</vt:lpstr>
      <vt:lpstr>궁서체</vt:lpstr>
      <vt:lpstr>맑은 고딕</vt:lpstr>
      <vt:lpstr>Apple SD Gothic Neo</vt:lpstr>
      <vt:lpstr>HY헤드라인M</vt:lpstr>
      <vt:lpstr>Times</vt:lpstr>
      <vt:lpstr>Arial</vt:lpstr>
      <vt:lpstr>Cambria Math</vt:lpstr>
      <vt:lpstr>Helvetica</vt:lpstr>
      <vt:lpstr>Symbol</vt:lpstr>
      <vt:lpstr>Wingdings</vt:lpstr>
      <vt:lpstr>Office 테마</vt:lpstr>
      <vt:lpstr>PROMPTFL: Let Federated Participants Cooperatively Learn Prompts Instead of Models  – Federated Learning in Age of Foundation Model  </vt:lpstr>
      <vt:lpstr>Introduction</vt:lpstr>
      <vt:lpstr>Introduction</vt:lpstr>
      <vt:lpstr>Contribution</vt:lpstr>
      <vt:lpstr>PRELIMINARIES: Federated Learning</vt:lpstr>
      <vt:lpstr>PRELIMINARIES: Foundation Model</vt:lpstr>
      <vt:lpstr>PRELIMINARIES: CLIP</vt:lpstr>
      <vt:lpstr>PROMPT-BASED FEDERATED LEARNING</vt:lpstr>
      <vt:lpstr>PROMPT-BASED FEDERATED LEARNING : Prompt Engineering</vt:lpstr>
      <vt:lpstr>PROMPT-BASED FEDERATED LEARNING : Prompt Engineering</vt:lpstr>
      <vt:lpstr>Framework to Learn Prompts in FL</vt:lpstr>
      <vt:lpstr>Framework to Learn Prompts in FL: Prompt Learner</vt:lpstr>
      <vt:lpstr>Framework to Learn Prompts in FL: Prompt Learner</vt:lpstr>
      <vt:lpstr>Algorithm</vt:lpstr>
      <vt:lpstr>System Feasibility</vt:lpstr>
      <vt:lpstr>THEORETICAL ANALYSIS : Definition of PromptFL</vt:lpstr>
      <vt:lpstr>THEORETICAL ANALYSIS : Convergence Rate</vt:lpstr>
      <vt:lpstr>THEORETICAL ANALYSIS : Convergence Rate</vt:lpstr>
      <vt:lpstr>THEORETICAL ANALYSIS : Convergence Rate</vt:lpstr>
      <vt:lpstr>Experiment</vt:lpstr>
      <vt:lpstr>Experiment</vt:lpstr>
      <vt:lpstr>Experiment</vt:lpstr>
      <vt:lpstr>Experiment</vt:lpstr>
      <vt:lpstr>Experiment</vt:lpstr>
      <vt:lpstr>Experiment</vt:lpstr>
      <vt:lpstr>PowerPoint 프레젠테이션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Eric Jeong</dc:creator>
  <cp:lastModifiedBy>지원 박</cp:lastModifiedBy>
  <cp:revision>902</cp:revision>
  <cp:lastPrinted>2017-10-23T06:16:26Z</cp:lastPrinted>
  <dcterms:modified xsi:type="dcterms:W3CDTF">2024-12-15T14:58:52Z</dcterms:modified>
</cp:coreProperties>
</file>